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48" r:id="rId2"/>
    <p:sldId id="350" r:id="rId3"/>
    <p:sldId id="412" r:id="rId4"/>
    <p:sldId id="414" r:id="rId5"/>
    <p:sldId id="418" r:id="rId6"/>
    <p:sldId id="419" r:id="rId7"/>
    <p:sldId id="420" r:id="rId8"/>
    <p:sldId id="421" r:id="rId9"/>
    <p:sldId id="422" r:id="rId10"/>
    <p:sldId id="423" r:id="rId11"/>
    <p:sldId id="424" r:id="rId12"/>
    <p:sldId id="428" r:id="rId13"/>
    <p:sldId id="429" r:id="rId14"/>
    <p:sldId id="426" r:id="rId15"/>
    <p:sldId id="430" r:id="rId16"/>
    <p:sldId id="433" r:id="rId17"/>
    <p:sldId id="432" r:id="rId18"/>
    <p:sldId id="431" r:id="rId19"/>
    <p:sldId id="434" r:id="rId20"/>
    <p:sldId id="43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국전자투표 김호수" initials="한김" lastIdx="3" clrIdx="0">
    <p:extLst>
      <p:ext uri="{19B8F6BF-5375-455C-9EA6-DF929625EA0E}">
        <p15:presenceInfo xmlns:p15="http://schemas.microsoft.com/office/powerpoint/2012/main" userId="S::ghtnfhf94@kevoting2018.onmicrosoft.com::a899af5e-5047-4918-b8cd-f6cfed8cb3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5A0"/>
    <a:srgbClr val="F8F9FB"/>
    <a:srgbClr val="FFFF00"/>
    <a:srgbClr val="243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86C5B7-B0CC-47D5-B928-276748FC6113}" v="191" dt="2020-08-09T18:17:23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93" autoAdjust="0"/>
  </p:normalViewPr>
  <p:slideViewPr>
    <p:cSldViewPr snapToGrid="0">
      <p:cViewPr varScale="1">
        <p:scale>
          <a:sx n="108" d="100"/>
          <a:sy n="108" d="100"/>
        </p:scale>
        <p:origin x="708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6:46:18.443" idx="1">
    <p:pos x="7653" y="-165"/>
    <p:text>최초 웹 서버는 정적인 페이지만을 주고받는 용도였었다.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7FDB-BF44-49AB-8778-4F68A7248F7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34E6A-89C4-46F9-9DC4-071690F26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51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4E6A-89C4-46F9-9DC4-071690F26BE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2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en-US" altLang="ko-KR" dirty="0"/>
              <a:t>8</a:t>
            </a:r>
            <a:r>
              <a:rPr lang="ko-KR" altLang="en-US" dirty="0"/>
              <a:t>개로 선정한 이유</a:t>
            </a:r>
            <a:r>
              <a:rPr lang="en-US" altLang="ko-KR" dirty="0"/>
              <a:t>?? </a:t>
            </a:r>
            <a:r>
              <a:rPr lang="ko-KR" altLang="en-US" dirty="0"/>
              <a:t>가장 인기있었던 프로그램</a:t>
            </a:r>
            <a:r>
              <a:rPr lang="en-US" altLang="ko-KR" dirty="0"/>
              <a:t>. -&gt; </a:t>
            </a:r>
            <a:r>
              <a:rPr lang="ko-KR" altLang="en-US" dirty="0"/>
              <a:t>투표를 많이 했으니까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4E6A-89C4-46F9-9DC4-071690F26BE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49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4E6A-89C4-46F9-9DC4-071690F26BE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935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4E6A-89C4-46F9-9DC4-071690F26BE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124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4E6A-89C4-46F9-9DC4-071690F26BE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44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4E6A-89C4-46F9-9DC4-071690F26BE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38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7BF1E-7DF1-4B7D-863D-9A1A7BC4B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B8B068-5E96-4176-A8BB-E9583701D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728F8-314B-46C7-B3A6-3BAF715ED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31BD2D-13F9-4ACD-98F7-C0A00DD37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FE8396-0FCF-4B2B-A0C5-ECC46BD9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700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C54F6-1106-4018-A77D-F1B4D33F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14DD6E-75C1-467B-AF39-FF05B617A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AC373-8466-4BCD-BE8B-AABB562B2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19CDE3-6BC1-43A5-84A8-77AC685F1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7E14A7-65B1-4264-A9F7-FCC400F4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56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00C717-D79D-4A24-A2E8-BABF77F461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B8B5D2-46C9-44A7-9D0E-F39AAAE42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1B00A-5550-4E58-9A38-A50BB8780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4606D0-CE4E-441C-A097-0E6A25CC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6EECE3-AE6C-44F6-909A-9AF949F8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474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197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205606" y="2280063"/>
            <a:ext cx="298114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00" spc="-100" baseline="0" dirty="0">
                <a:solidFill>
                  <a:srgbClr val="052F74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Contents</a:t>
            </a:r>
            <a:endParaRPr lang="ko-KR" altLang="en-US" sz="4100" spc="-100" baseline="0" dirty="0">
              <a:solidFill>
                <a:srgbClr val="052F74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651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pos="69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2C7009-CE29-024D-AF12-D947F771FDDE}"/>
              </a:ext>
            </a:extLst>
          </p:cNvPr>
          <p:cNvSpPr txBox="1"/>
          <p:nvPr userDrawn="1"/>
        </p:nvSpPr>
        <p:spPr>
          <a:xfrm>
            <a:off x="450524" y="6533348"/>
            <a:ext cx="2304363" cy="276999"/>
          </a:xfrm>
          <a:prstGeom prst="rect">
            <a:avLst/>
          </a:prstGeom>
          <a:solidFill>
            <a:srgbClr val="052F67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5B6E93"/>
                </a:solidFill>
              </a:rPr>
              <a:t>KOREA</a:t>
            </a:r>
            <a:r>
              <a:rPr lang="en-US" altLang="ko-KR" sz="1200" b="1" baseline="0" dirty="0">
                <a:solidFill>
                  <a:srgbClr val="5B6E93"/>
                </a:solidFill>
              </a:rPr>
              <a:t> E-VOTING</a:t>
            </a:r>
            <a:endParaRPr lang="ko-KR" altLang="en-US" sz="1200" b="1" dirty="0">
              <a:solidFill>
                <a:srgbClr val="5B6E93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F611AD-5DBA-DF49-8C2C-312104A46CC1}"/>
              </a:ext>
            </a:extLst>
          </p:cNvPr>
          <p:cNvSpPr/>
          <p:nvPr userDrawn="1"/>
        </p:nvSpPr>
        <p:spPr>
          <a:xfrm>
            <a:off x="-15240" y="6495392"/>
            <a:ext cx="12204000" cy="362608"/>
          </a:xfrm>
          <a:prstGeom prst="rect">
            <a:avLst/>
          </a:prstGeom>
          <a:solidFill>
            <a:srgbClr val="1F45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9D027E-494B-974B-B5D7-E6DE9FE09F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524" y="6495392"/>
            <a:ext cx="1652596" cy="368413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0DDE1A-5FA1-4A83-81EC-D44BBE39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560" y="6124462"/>
            <a:ext cx="2743200" cy="365125"/>
          </a:xfrm>
        </p:spPr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604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A8C8E-6A86-422E-9682-F5F1CA74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3D84E3-F9D3-4FFF-BE01-DC52DEF1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5FA39-134A-4C9C-9D4A-72F854A67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93A624-648C-4A70-A35A-CBB6DA61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183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100E8-B276-466D-AE61-2A819BDB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017115-E0A5-4926-A8BD-11D61E53E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9F7BE-5C66-4B43-B53F-861FB1C8F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EEAD5-AFD4-4328-83BA-520F2EA8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8EE35B-0F39-4A70-B846-58CC5B52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90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41922-F81B-4814-A9EE-21E5D3ED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7A6EB-D5E3-49E4-A110-BC2F61EF1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E73C5B-2329-4385-BE2D-8DEFA64B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A9134A-DC3C-4E2E-A979-17F804A9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82A233-BE85-488A-AF67-CCB86578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85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1F0F-92F0-4B47-AEEC-D05A8B12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EC455-DFF6-4820-A698-1C70F7110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F301AD-96D3-48B2-AFB6-3BE6C0F76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604198-D17A-4CA5-9C81-51A610C8C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F7D615-B38C-463A-97B1-66A048A4A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647133-01BE-45FB-A521-CC1EC6295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0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59F48-1880-406D-856C-023D5715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39FFD5-7DDA-40CD-A90E-A555CA15E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8DEB53-CC0E-4886-9DEF-91EFBAE29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FFC6DC-12B1-48D7-8D5D-756F555A0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C52A33-78C1-4E56-B657-F670191E6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2F76F3-37D5-4B68-8A71-A7FCFDF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882DB3-7E6A-454C-8EFE-FEC8C49B4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F559E0-4681-469E-A081-C1974F71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959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9CAC2-DCC9-4663-BFFE-5C1429888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7D570D-7829-4833-ACC6-B4C3F7391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731879-160B-4359-8AF2-CD8A53FA8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A385D0-A845-46B2-96FF-B66D43E04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373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FC2FEA-972D-45F7-8F31-4E3611EE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99DF71-CB8A-4C61-9FD6-B8540C69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354F8-80A2-4B5A-BF3F-ECFB93F4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6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8EED8-EB8F-4C19-B677-0333E2F30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A44B0D-5703-4B34-94BB-67FEEC52F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2287D1-15FD-4BE5-B058-EFCBE91A0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7AABBF-9F23-4969-AE0C-62283D31F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DF59E8-C98F-4B0A-9D23-CAE3B02D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1EE2CB-D6E6-40DF-B223-087413AF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28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7217A-3CB2-471A-97DB-85A1CBEFA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198F5F-8FD0-428E-AB14-5A647F10B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165446-5686-4355-9581-81A2DF325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63F359-7945-4A92-B527-71C0B7B75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577155-537C-486E-AAD2-D8A29B25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4233AC-84D1-4B95-B6AB-8B895C27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74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3F0B85-0C6A-4045-9869-A057CD617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62736E-9BDC-48D9-8412-7B0C4A140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113850-3DA5-4FBB-B2DC-672442D4C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DF049D-DAE6-40E9-9359-FFB1083D9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3C7087-372D-4730-9635-4DCD85BE6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60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namu.wiki/w/%EB%A1%9C%EB%93%9C%20%ED%88%AC%20%ED%82%B9%EB%8D%A4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namu.wiki/w/%EB%A1%9C%EB%93%9C%20%ED%88%AC%20%ED%82%B9%EB%8D%A4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://it.chosun.com/site/data/html_dir/2020/11/17/2020111701508.ht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1%9C%EB%93%9C%20%ED%88%AC%20%ED%82%B9%EB%8D%A4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1%9C%EB%93%9C%20%ED%88%AC%20%ED%82%B9%EB%8D%A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hyperlink" Target="https://news.joins.com/article/2360597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B%A1%9C%EB%93%9C%20%ED%88%AC%20%ED%82%B9%EB%8D%A4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s://www.campusn.co.kr/news/article.html?no=20627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joins.com/article/23605978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namu.wiki/w/%EB%A1%9C%EB%93%9C%20%ED%88%AC%20%ED%82%B9%EB%8D%A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F0B2B76E-A249-144E-95FF-EC75A1C11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07"/>
          <a:stretch/>
        </p:blipFill>
        <p:spPr>
          <a:xfrm>
            <a:off x="2898408" y="3801997"/>
            <a:ext cx="335489" cy="2732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1029" y="2214284"/>
            <a:ext cx="8046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250" dirty="0">
                <a:solidFill>
                  <a:srgbClr val="062D6E"/>
                </a:solidFill>
                <a:latin typeface="Arial Black" panose="020B0A04020102020204" pitchFamily="34" charset="0"/>
                <a:ea typeface="Noto Sans CJK KR Thin" panose="020B0200000000000000" pitchFamily="34" charset="-127"/>
              </a:rPr>
              <a:t>Mnet </a:t>
            </a:r>
            <a:r>
              <a:rPr lang="ko-KR" altLang="en-US" sz="4400" spc="-250" dirty="0">
                <a:solidFill>
                  <a:srgbClr val="062D6E"/>
                </a:solidFill>
                <a:latin typeface="Arial Black" panose="020B0A04020102020204" pitchFamily="34" charset="0"/>
                <a:ea typeface="Noto Sans CJK KR Thin" panose="020B0200000000000000" pitchFamily="34" charset="-127"/>
              </a:rPr>
              <a:t>오디션 프로그램 투표 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1029" y="3938642"/>
            <a:ext cx="24221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7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한국전자투표</a:t>
            </a:r>
            <a:endParaRPr lang="ko-KR" altLang="en-US" sz="17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6504" y="6200568"/>
            <a:ext cx="1643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30" dirty="0" err="1">
                <a:solidFill>
                  <a:schemeClr val="tx1">
                    <a:lumMod val="50000"/>
                    <a:lumOff val="50000"/>
                  </a:schemeClr>
                </a:solidFill>
                <a:ea typeface="Noto Sans CJK KR Medium" panose="020B0600000000000000" pitchFamily="34" charset="-127"/>
              </a:rPr>
              <a:t>www.kevoting.com</a:t>
            </a:r>
            <a:endParaRPr lang="ko-KR" altLang="en-US" sz="1200" spc="-30" dirty="0">
              <a:solidFill>
                <a:schemeClr val="tx1">
                  <a:lumMod val="50000"/>
                  <a:lumOff val="50000"/>
                </a:schemeClr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49D73-1FB3-4451-8747-FBA6895EBB20}"/>
              </a:ext>
            </a:extLst>
          </p:cNvPr>
          <p:cNvSpPr txBox="1"/>
          <p:nvPr/>
        </p:nvSpPr>
        <p:spPr>
          <a:xfrm>
            <a:off x="1441028" y="5247502"/>
            <a:ext cx="24221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spc="-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송유진 김호수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449AE-BCDE-47D5-AB88-5AD26D6D901A}"/>
              </a:ext>
            </a:extLst>
          </p:cNvPr>
          <p:cNvSpPr txBox="1"/>
          <p:nvPr/>
        </p:nvSpPr>
        <p:spPr>
          <a:xfrm>
            <a:off x="11301275" y="6477567"/>
            <a:ext cx="89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 / 20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89068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43C086A-660A-4145-8179-4EBADDF1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384" y="4122320"/>
            <a:ext cx="5887272" cy="828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1D4FB0-2822-4384-9DFF-5995530A4EE1}"/>
              </a:ext>
            </a:extLst>
          </p:cNvPr>
          <p:cNvSpPr txBox="1"/>
          <p:nvPr/>
        </p:nvSpPr>
        <p:spPr>
          <a:xfrm>
            <a:off x="5414307" y="1484477"/>
            <a:ext cx="638331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투표 방식 </a:t>
            </a:r>
            <a:r>
              <a:rPr lang="en-US" altLang="ko-KR" sz="1600" dirty="0"/>
              <a:t>: </a:t>
            </a:r>
            <a:r>
              <a:rPr lang="ko-KR" altLang="en-US" sz="1600" dirty="0"/>
              <a:t>동영상조회 누적점수</a:t>
            </a:r>
            <a:r>
              <a:rPr lang="en-US" altLang="ko-KR" sz="1600" dirty="0"/>
              <a:t>, </a:t>
            </a:r>
            <a:r>
              <a:rPr lang="ko-KR" altLang="en-US" sz="1600" dirty="0"/>
              <a:t>실시간 문자 투표</a:t>
            </a:r>
            <a:r>
              <a:rPr lang="en-US" altLang="ko-KR" sz="1600" dirty="0"/>
              <a:t>, </a:t>
            </a:r>
            <a:r>
              <a:rPr lang="ko-KR" altLang="en-US" sz="1600" dirty="0"/>
              <a:t>현장 투표</a:t>
            </a:r>
            <a:endParaRPr lang="en-US" altLang="ko-KR" sz="1600" dirty="0"/>
          </a:p>
          <a:p>
            <a:pPr lvl="1"/>
            <a:r>
              <a:rPr lang="en-US" altLang="ko-KR" sz="1600" dirty="0"/>
              <a:t>(</a:t>
            </a:r>
            <a:r>
              <a:rPr lang="ko-KR" altLang="en-US" sz="1600" dirty="0"/>
              <a:t>참가자</a:t>
            </a:r>
            <a:r>
              <a:rPr lang="en-US" altLang="ko-KR" sz="1600" dirty="0"/>
              <a:t> 30% + </a:t>
            </a:r>
            <a:r>
              <a:rPr lang="ko-KR" altLang="en-US" sz="1600" dirty="0"/>
              <a:t>온라인 </a:t>
            </a:r>
            <a:r>
              <a:rPr lang="ko-KR" altLang="en-US" sz="1600" dirty="0" err="1"/>
              <a:t>평가단</a:t>
            </a:r>
            <a:r>
              <a:rPr lang="ko-KR" altLang="en-US" sz="1600" dirty="0"/>
              <a:t> 투표</a:t>
            </a:r>
            <a:r>
              <a:rPr lang="en-US" altLang="ko-KR" sz="1600" dirty="0"/>
              <a:t> 70%)</a:t>
            </a:r>
          </a:p>
          <a:p>
            <a:pPr lvl="1"/>
            <a:r>
              <a:rPr lang="en-US" altLang="ko-KR" sz="1600" dirty="0"/>
              <a:t>※ </a:t>
            </a:r>
            <a:r>
              <a:rPr lang="ko-KR" altLang="en-US" sz="1600" dirty="0"/>
              <a:t>온라인 </a:t>
            </a:r>
            <a:r>
              <a:rPr lang="ko-KR" altLang="en-US" sz="1600" dirty="0" err="1"/>
              <a:t>평가단</a:t>
            </a:r>
            <a:r>
              <a:rPr lang="ko-KR" altLang="en-US" sz="1600" dirty="0"/>
              <a:t> 투표 </a:t>
            </a:r>
            <a:r>
              <a:rPr lang="en-US" altLang="ko-KR" sz="1600" dirty="0"/>
              <a:t>: </a:t>
            </a:r>
            <a:r>
              <a:rPr lang="ko-KR" altLang="en-US" sz="1600" dirty="0"/>
              <a:t>각 팀별로 </a:t>
            </a:r>
            <a:r>
              <a:rPr lang="ko-KR" altLang="en-US" sz="1600" dirty="0" err="1"/>
              <a:t>팬덤</a:t>
            </a:r>
            <a:r>
              <a:rPr lang="ko-KR" altLang="en-US" sz="1600" dirty="0"/>
              <a:t> </a:t>
            </a:r>
            <a:r>
              <a:rPr lang="en-US" altLang="ko-KR" sz="1600" dirty="0"/>
              <a:t>20</a:t>
            </a:r>
            <a:r>
              <a:rPr lang="ko-KR" altLang="en-US" sz="1600" dirty="0"/>
              <a:t>명씩 선발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국내 투표는 온라인 투표</a:t>
            </a:r>
            <a:r>
              <a:rPr lang="en-US" altLang="ko-KR" sz="1600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문자 투표 모두 가능</a:t>
            </a:r>
            <a:r>
              <a:rPr lang="en-US" altLang="ko-KR" sz="1600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600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en-US" sz="1600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국외 글로벌 팬은 </a:t>
            </a:r>
            <a:r>
              <a:rPr lang="en-US" altLang="ko-KR" sz="1600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1600" spc="-70" dirty="0" err="1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후즈팬</a:t>
            </a:r>
            <a:r>
              <a:rPr lang="en-US" altLang="ko-KR" sz="1600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‘ </a:t>
            </a:r>
            <a:r>
              <a:rPr lang="ko-KR" altLang="en-US" sz="1600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앱을 통해 투표 가능</a:t>
            </a:r>
            <a:r>
              <a:rPr lang="en-US" altLang="ko-KR" sz="1600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1A04EC-2473-440C-9ED9-08A1B72AA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4" y="1755747"/>
            <a:ext cx="3703578" cy="33508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D653590-06EA-4726-BA61-DEB3C81A6AB6}"/>
              </a:ext>
            </a:extLst>
          </p:cNvPr>
          <p:cNvSpPr/>
          <p:nvPr/>
        </p:nvSpPr>
        <p:spPr>
          <a:xfrm>
            <a:off x="5815792" y="4205510"/>
            <a:ext cx="2556028" cy="257452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DAA506-A971-486D-A4BC-84DBBC8F5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42" y="1755746"/>
            <a:ext cx="4048329" cy="335085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A8B6E3-32A3-406C-9B19-1F58F96DD69F}"/>
              </a:ext>
            </a:extLst>
          </p:cNvPr>
          <p:cNvSpPr/>
          <p:nvPr/>
        </p:nvSpPr>
        <p:spPr>
          <a:xfrm>
            <a:off x="9627271" y="4205510"/>
            <a:ext cx="1931385" cy="257452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934EF2-4B78-4A4A-B312-10DD8E9C6FCD}"/>
              </a:ext>
            </a:extLst>
          </p:cNvPr>
          <p:cNvSpPr/>
          <p:nvPr/>
        </p:nvSpPr>
        <p:spPr>
          <a:xfrm>
            <a:off x="6999727" y="4546152"/>
            <a:ext cx="1931385" cy="257452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A5139C-1CFA-443F-A793-B48F3CF9BC68}"/>
              </a:ext>
            </a:extLst>
          </p:cNvPr>
          <p:cNvSpPr txBox="1"/>
          <p:nvPr/>
        </p:nvSpPr>
        <p:spPr>
          <a:xfrm>
            <a:off x="5800874" y="6200868"/>
            <a:ext cx="6858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5"/>
              </a:rPr>
              <a:t>https://namu.wiki/w/%EB%A1%9C%EB%93%9C%20%ED%88%AC%20%ED%82%B9%EB%8D%A4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F40C9EEA-481D-4C04-8B94-7035C94B15D8}"/>
              </a:ext>
            </a:extLst>
          </p:cNvPr>
          <p:cNvSpPr txBox="1"/>
          <p:nvPr/>
        </p:nvSpPr>
        <p:spPr>
          <a:xfrm>
            <a:off x="5196891" y="6222610"/>
            <a:ext cx="992529" cy="2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참고자료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A0A13F-9F1C-4682-8F00-2D5C4F4996F8}"/>
              </a:ext>
            </a:extLst>
          </p:cNvPr>
          <p:cNvSpPr txBox="1"/>
          <p:nvPr/>
        </p:nvSpPr>
        <p:spPr>
          <a:xfrm>
            <a:off x="5482381" y="900597"/>
            <a:ext cx="380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로드 투 </a:t>
            </a:r>
            <a:r>
              <a:rPr lang="ko-KR" altLang="en-US" dirty="0" err="1"/>
              <a:t>킹덤</a:t>
            </a:r>
            <a:r>
              <a:rPr lang="ko-KR" altLang="en-US" dirty="0"/>
              <a:t> </a:t>
            </a:r>
            <a:r>
              <a:rPr lang="en-US" altLang="ko-KR" dirty="0"/>
              <a:t>(2019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0E810-EA4E-4192-AB26-F048B533B8A2}"/>
              </a:ext>
            </a:extLst>
          </p:cNvPr>
          <p:cNvSpPr txBox="1"/>
          <p:nvPr/>
        </p:nvSpPr>
        <p:spPr>
          <a:xfrm>
            <a:off x="11303493" y="6488668"/>
            <a:ext cx="102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10 / 20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4A218A-B4EF-47EF-89E2-530284C7D170}"/>
              </a:ext>
            </a:extLst>
          </p:cNvPr>
          <p:cNvSpPr txBox="1"/>
          <p:nvPr/>
        </p:nvSpPr>
        <p:spPr>
          <a:xfrm>
            <a:off x="405454" y="0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1. </a:t>
            </a:r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</p:spTree>
    <p:extLst>
      <p:ext uri="{BB962C8B-B14F-4D97-AF65-F5344CB8AC3E}">
        <p14:creationId xmlns:p14="http://schemas.microsoft.com/office/powerpoint/2010/main" val="645610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0BB7E89-1851-4568-BB6B-49696EB30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27" y="852840"/>
            <a:ext cx="2682514" cy="21849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917D4C-9C3E-4ADA-AA3F-AF4D95A32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27" y="3435925"/>
            <a:ext cx="2682514" cy="23029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6EC609-AAB6-4DC7-A969-25B19F0103D6}"/>
              </a:ext>
            </a:extLst>
          </p:cNvPr>
          <p:cNvSpPr txBox="1"/>
          <p:nvPr/>
        </p:nvSpPr>
        <p:spPr>
          <a:xfrm>
            <a:off x="5225855" y="872541"/>
            <a:ext cx="380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쇼미</a:t>
            </a:r>
            <a:r>
              <a:rPr lang="ko-KR" altLang="en-US" dirty="0"/>
              <a:t> 더 머니 </a:t>
            </a:r>
            <a:r>
              <a:rPr lang="en-US" altLang="ko-KR" dirty="0"/>
              <a:t>(2020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C5FA70-0591-4D4E-985C-8E93D5B1F383}"/>
              </a:ext>
            </a:extLst>
          </p:cNvPr>
          <p:cNvSpPr txBox="1"/>
          <p:nvPr/>
        </p:nvSpPr>
        <p:spPr>
          <a:xfrm>
            <a:off x="5113303" y="1080635"/>
            <a:ext cx="6383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투표 방식 </a:t>
            </a:r>
            <a:r>
              <a:rPr lang="en-US" altLang="ko-KR" sz="1600" dirty="0"/>
              <a:t>: </a:t>
            </a:r>
            <a:r>
              <a:rPr lang="ko-KR" altLang="en-US" sz="1600" dirty="0"/>
              <a:t>온라인 투표 </a:t>
            </a:r>
            <a:r>
              <a:rPr lang="en-US" altLang="ko-KR" sz="1600" dirty="0"/>
              <a:t>+ </a:t>
            </a:r>
            <a:r>
              <a:rPr lang="ko-KR" altLang="en-US" sz="1600" dirty="0"/>
              <a:t>실시간 문자 투표</a:t>
            </a:r>
            <a:endParaRPr lang="en-US" altLang="ko-K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8C84FE-B1AA-43FD-920A-74410351318C}"/>
              </a:ext>
            </a:extLst>
          </p:cNvPr>
          <p:cNvSpPr txBox="1"/>
          <p:nvPr/>
        </p:nvSpPr>
        <p:spPr>
          <a:xfrm>
            <a:off x="5225855" y="3382819"/>
            <a:ext cx="380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캡틴 </a:t>
            </a:r>
            <a:r>
              <a:rPr lang="en-US" altLang="ko-KR" dirty="0"/>
              <a:t>(2020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4D7DA0-0AD8-48B3-9841-41B3C20C3A65}"/>
              </a:ext>
            </a:extLst>
          </p:cNvPr>
          <p:cNvSpPr txBox="1"/>
          <p:nvPr/>
        </p:nvSpPr>
        <p:spPr>
          <a:xfrm>
            <a:off x="5113302" y="3613666"/>
            <a:ext cx="638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투표 방식 </a:t>
            </a:r>
            <a:r>
              <a:rPr lang="en-US" altLang="ko-KR" sz="1600" dirty="0"/>
              <a:t>: </a:t>
            </a:r>
            <a:r>
              <a:rPr lang="ko-KR" altLang="en-US" sz="1600" dirty="0"/>
              <a:t>온라인 투표</a:t>
            </a:r>
            <a:r>
              <a:rPr lang="en-US" altLang="ko-KR" sz="1600" dirty="0"/>
              <a:t>+ </a:t>
            </a:r>
            <a:r>
              <a:rPr lang="ko-KR" altLang="en-US" sz="1600" dirty="0" err="1"/>
              <a:t>오잉</a:t>
            </a:r>
            <a:endParaRPr lang="en-US" altLang="ko-KR" sz="1600" dirty="0"/>
          </a:p>
          <a:p>
            <a:pPr lvl="1"/>
            <a:r>
              <a:rPr lang="en-US" altLang="ko-KR" sz="1600" dirty="0"/>
              <a:t>※ </a:t>
            </a:r>
            <a:r>
              <a:rPr lang="ko-KR" altLang="en-US" sz="1600" dirty="0" err="1"/>
              <a:t>오잉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응원 투표 채널 </a:t>
            </a:r>
            <a:r>
              <a:rPr lang="en-US" altLang="ko-KR" sz="1600" dirty="0"/>
              <a:t>– 10</a:t>
            </a:r>
            <a:r>
              <a:rPr lang="ko-KR" altLang="en-US" sz="1600" dirty="0"/>
              <a:t>대만 가입 가능</a:t>
            </a:r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76918D-6989-4D71-84B4-22F2FB47E16C}"/>
              </a:ext>
            </a:extLst>
          </p:cNvPr>
          <p:cNvSpPr txBox="1"/>
          <p:nvPr/>
        </p:nvSpPr>
        <p:spPr>
          <a:xfrm>
            <a:off x="7562272" y="6262114"/>
            <a:ext cx="46297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u="none" strike="noStrike" dirty="0">
                <a:effectLst/>
                <a:latin typeface="NotoSansKR"/>
                <a:hlinkClick r:id="rId4"/>
              </a:rPr>
              <a:t>http://it.chosun.com/site/data/html_dir/2020/11/17/2020111701508.html</a:t>
            </a:r>
            <a:endParaRPr lang="ko-KR" altLang="en-US" sz="11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05E765E-37AF-472B-969A-629A460C6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855" y="4587377"/>
            <a:ext cx="6296025" cy="971550"/>
          </a:xfrm>
          <a:prstGeom prst="rect">
            <a:avLst/>
          </a:prstGeom>
        </p:spPr>
      </p:pic>
      <p:sp>
        <p:nvSpPr>
          <p:cNvPr id="20" name="TextBox 19">
            <a:hlinkClick r:id="rId6"/>
            <a:extLst>
              <a:ext uri="{FF2B5EF4-FFF2-40B4-BE49-F238E27FC236}">
                <a16:creationId xmlns:a16="http://schemas.microsoft.com/office/drawing/2014/main" id="{EF2C8013-3025-4D9F-8A7B-FD7268EEDB38}"/>
              </a:ext>
            </a:extLst>
          </p:cNvPr>
          <p:cNvSpPr txBox="1"/>
          <p:nvPr/>
        </p:nvSpPr>
        <p:spPr>
          <a:xfrm>
            <a:off x="6924091" y="6272373"/>
            <a:ext cx="992529" cy="2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참고자료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B3805F-D501-42A4-9CCF-F9D12CFAB010}"/>
              </a:ext>
            </a:extLst>
          </p:cNvPr>
          <p:cNvSpPr txBox="1"/>
          <p:nvPr/>
        </p:nvSpPr>
        <p:spPr>
          <a:xfrm>
            <a:off x="11303493" y="6488668"/>
            <a:ext cx="102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11 / 20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5EF1DB-5ACC-4EAA-BE72-96F50BEA5B06}"/>
              </a:ext>
            </a:extLst>
          </p:cNvPr>
          <p:cNvSpPr txBox="1"/>
          <p:nvPr/>
        </p:nvSpPr>
        <p:spPr>
          <a:xfrm>
            <a:off x="405454" y="0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1. </a:t>
            </a:r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</p:spTree>
    <p:extLst>
      <p:ext uri="{BB962C8B-B14F-4D97-AF65-F5344CB8AC3E}">
        <p14:creationId xmlns:p14="http://schemas.microsoft.com/office/powerpoint/2010/main" val="259212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869817-46D0-49BB-B90C-B6B2E0FCD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22" y="1876454"/>
            <a:ext cx="996425" cy="7855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AACD1C-9765-4B97-93CD-FE13CB568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382" y="3928005"/>
            <a:ext cx="842275" cy="7620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A9B732-4F1E-45BA-A118-BAACF26B3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623" y="1855703"/>
            <a:ext cx="996421" cy="7912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4642A26-B03A-4C09-9789-2E62BB488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016" y="3614767"/>
            <a:ext cx="611659" cy="5594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C9F9973-59EC-4F1C-93A0-3A09767A2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1477" y="3928005"/>
            <a:ext cx="686876" cy="5594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8631D3-93D7-413F-A9C0-9EC2B9119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0120" y="1850985"/>
            <a:ext cx="839381" cy="83467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309EBA4-B20E-4A95-A4FB-7C9ACF2065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8486" y="1853634"/>
            <a:ext cx="832135" cy="834679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67FD2D0-58E0-4F2D-86A5-2BC6D44E6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070103"/>
              </p:ext>
            </p:extLst>
          </p:nvPr>
        </p:nvGraphicFramePr>
        <p:xfrm>
          <a:off x="625857" y="435451"/>
          <a:ext cx="11093630" cy="1064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3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6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37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2199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&lt; </a:t>
                      </a:r>
                      <a:r>
                        <a:rPr lang="ko-KR" altLang="en-US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투표 방식 변화 과정</a:t>
                      </a:r>
                      <a:r>
                        <a:rPr lang="en-US" altLang="ko-KR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 &gt;</a:t>
                      </a:r>
                      <a:endParaRPr lang="ko-KR" altLang="en-US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2009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2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2015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2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2016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2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2019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2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8348FAF-898F-421E-884D-D61FD342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89200"/>
              </p:ext>
            </p:extLst>
          </p:nvPr>
        </p:nvGraphicFramePr>
        <p:xfrm>
          <a:off x="7930848" y="4835399"/>
          <a:ext cx="3770393" cy="267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0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9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858">
                        <a:alpha val="3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9033AD6-5A77-4101-B220-1D0053CD3BDE}"/>
              </a:ext>
            </a:extLst>
          </p:cNvPr>
          <p:cNvCxnSpPr/>
          <p:nvPr/>
        </p:nvCxnSpPr>
        <p:spPr>
          <a:xfrm>
            <a:off x="684581" y="3460895"/>
            <a:ext cx="1091739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6E85F967-B08A-42B2-BACE-9F32A64DFC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79312" y="4159023"/>
            <a:ext cx="648750" cy="610306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D160ECF-FFFC-4313-9429-8AB917998AAF}"/>
              </a:ext>
            </a:extLst>
          </p:cNvPr>
          <p:cNvCxnSpPr>
            <a:cxnSpLocks/>
          </p:cNvCxnSpPr>
          <p:nvPr/>
        </p:nvCxnSpPr>
        <p:spPr>
          <a:xfrm flipH="1">
            <a:off x="7930848" y="1642369"/>
            <a:ext cx="35510" cy="381739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53F2BE7-6D4E-44E4-B877-A2681D2C70AF}"/>
              </a:ext>
            </a:extLst>
          </p:cNvPr>
          <p:cNvSpPr txBox="1"/>
          <p:nvPr/>
        </p:nvSpPr>
        <p:spPr>
          <a:xfrm>
            <a:off x="6658963" y="5538927"/>
            <a:ext cx="26147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>
                <a:solidFill>
                  <a:srgbClr val="FF0000"/>
                </a:solidFill>
              </a:rPr>
              <a:t>투표 조작 </a:t>
            </a:r>
            <a:r>
              <a:rPr lang="ko-KR" altLang="en-US" sz="1900" b="1" dirty="0" err="1">
                <a:solidFill>
                  <a:srgbClr val="FF0000"/>
                </a:solidFill>
              </a:rPr>
              <a:t>밝혀짐</a:t>
            </a:r>
            <a:endParaRPr lang="en-US" altLang="ko-KR" sz="19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1900" b="1" dirty="0">
                <a:solidFill>
                  <a:srgbClr val="FF0000"/>
                </a:solidFill>
              </a:rPr>
              <a:t>&amp; </a:t>
            </a:r>
            <a:r>
              <a:rPr lang="ko-KR" altLang="en-US" sz="1900" b="1" dirty="0">
                <a:solidFill>
                  <a:srgbClr val="FF0000"/>
                </a:solidFill>
              </a:rPr>
              <a:t>코로나 </a:t>
            </a:r>
            <a:endParaRPr lang="en-US" altLang="ko-KR" sz="1900" b="1" dirty="0">
              <a:solidFill>
                <a:srgbClr val="FF0000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B6746219-8E28-48BE-AFD3-08527E360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100538"/>
              </p:ext>
            </p:extLst>
          </p:nvPr>
        </p:nvGraphicFramePr>
        <p:xfrm>
          <a:off x="1042422" y="2755704"/>
          <a:ext cx="6923936" cy="267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3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9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858">
                        <a:alpha val="3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0FBCD72-5A4C-4F53-9262-96E7343A846B}"/>
              </a:ext>
            </a:extLst>
          </p:cNvPr>
          <p:cNvSpPr txBox="1"/>
          <p:nvPr/>
        </p:nvSpPr>
        <p:spPr>
          <a:xfrm>
            <a:off x="11303493" y="6488668"/>
            <a:ext cx="102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12 / 20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E4613-7E37-488E-915A-9BBAFCA569A5}"/>
              </a:ext>
            </a:extLst>
          </p:cNvPr>
          <p:cNvSpPr txBox="1"/>
          <p:nvPr/>
        </p:nvSpPr>
        <p:spPr>
          <a:xfrm>
            <a:off x="405454" y="0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1. </a:t>
            </a:r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</p:spTree>
    <p:extLst>
      <p:ext uri="{BB962C8B-B14F-4D97-AF65-F5344CB8AC3E}">
        <p14:creationId xmlns:p14="http://schemas.microsoft.com/office/powerpoint/2010/main" val="401113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2. </a:t>
            </a:r>
            <a:r>
              <a:rPr kumimoji="1" lang="ko-KR" altLang="en-US" sz="2400" b="1" dirty="0">
                <a:latin typeface="+mj-ea"/>
                <a:ea typeface="+mj-ea"/>
              </a:rPr>
              <a:t>투표 방식의 변화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4A8C5EC-7B6D-402E-8557-145A88C5E39C}"/>
              </a:ext>
            </a:extLst>
          </p:cNvPr>
          <p:cNvSpPr/>
          <p:nvPr/>
        </p:nvSpPr>
        <p:spPr>
          <a:xfrm>
            <a:off x="5559495" y="2747464"/>
            <a:ext cx="938074" cy="1118586"/>
          </a:xfrm>
          <a:prstGeom prst="rightArrow">
            <a:avLst/>
          </a:prstGeom>
          <a:solidFill>
            <a:srgbClr val="1F4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FF2AE1-E47C-4568-8B8C-A9B188EA5BDA}"/>
              </a:ext>
            </a:extLst>
          </p:cNvPr>
          <p:cNvSpPr txBox="1"/>
          <p:nvPr/>
        </p:nvSpPr>
        <p:spPr>
          <a:xfrm>
            <a:off x="7515889" y="2783537"/>
            <a:ext cx="29296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/>
              <a:t>온라인 투표 강화</a:t>
            </a:r>
            <a:endParaRPr lang="en-US" altLang="ko-KR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C5E5D3-4FAC-492E-A16F-D72B3A05EAA5}"/>
              </a:ext>
            </a:extLst>
          </p:cNvPr>
          <p:cNvSpPr txBox="1"/>
          <p:nvPr/>
        </p:nvSpPr>
        <p:spPr>
          <a:xfrm>
            <a:off x="7515888" y="3527476"/>
            <a:ext cx="29296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/>
              <a:t>참관인 시스템</a:t>
            </a:r>
            <a:endParaRPr lang="en-US" altLang="ko-KR" sz="28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E575A3F-921D-4F48-8AC1-2132C8CAB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346" y="2167405"/>
            <a:ext cx="938075" cy="9380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134E71-8895-4E2E-A100-2B5D90056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76481" y="3581658"/>
            <a:ext cx="938075" cy="93807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77BB54E-5BDB-4D5C-B2E7-F8382F629283}"/>
              </a:ext>
            </a:extLst>
          </p:cNvPr>
          <p:cNvSpPr/>
          <p:nvPr/>
        </p:nvSpPr>
        <p:spPr>
          <a:xfrm>
            <a:off x="405454" y="1085295"/>
            <a:ext cx="4477264" cy="46874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온라인 </a:t>
            </a:r>
            <a:r>
              <a:rPr lang="en-US" altLang="ko-KR" dirty="0"/>
              <a:t>+ </a:t>
            </a:r>
            <a:r>
              <a:rPr lang="ko-KR" altLang="en-US" dirty="0"/>
              <a:t>심사위원 </a:t>
            </a:r>
            <a:r>
              <a:rPr lang="en-US" altLang="ko-KR" dirty="0"/>
              <a:t>+ </a:t>
            </a:r>
            <a:r>
              <a:rPr lang="ko-KR" altLang="en-US" dirty="0"/>
              <a:t>문자 </a:t>
            </a:r>
            <a:r>
              <a:rPr lang="en-US" altLang="ko-KR" dirty="0"/>
              <a:t>+ </a:t>
            </a:r>
            <a:r>
              <a:rPr lang="ko-KR" altLang="en-US" dirty="0"/>
              <a:t>현장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800" b="1" dirty="0"/>
              <a:t>↓</a:t>
            </a:r>
            <a:endParaRPr lang="en-US" altLang="ko-KR" sz="1800" b="1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온라인 </a:t>
            </a:r>
            <a:r>
              <a:rPr lang="en-US" altLang="ko-KR" dirty="0"/>
              <a:t>+ </a:t>
            </a:r>
            <a:r>
              <a:rPr lang="ko-KR" altLang="en-US" dirty="0"/>
              <a:t>스페셜 </a:t>
            </a:r>
            <a:r>
              <a:rPr lang="en-US" altLang="ko-KR" dirty="0"/>
              <a:t>+ </a:t>
            </a:r>
            <a:r>
              <a:rPr lang="ko-KR" altLang="en-US" dirty="0"/>
              <a:t>문자 </a:t>
            </a:r>
            <a:r>
              <a:rPr lang="en-US" altLang="ko-KR" dirty="0"/>
              <a:t>+ </a:t>
            </a:r>
            <a:r>
              <a:rPr lang="ko-KR" altLang="en-US" dirty="0"/>
              <a:t>현장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800" b="1" dirty="0"/>
              <a:t>↓</a:t>
            </a:r>
            <a:endParaRPr lang="en-US" altLang="ko-KR" sz="1800" b="1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온라인 </a:t>
            </a:r>
            <a:r>
              <a:rPr lang="en-US" altLang="ko-KR" dirty="0"/>
              <a:t>+ </a:t>
            </a:r>
            <a:r>
              <a:rPr lang="ko-KR" altLang="en-US" dirty="0"/>
              <a:t>참가자들 </a:t>
            </a:r>
            <a:r>
              <a:rPr lang="en-US" altLang="ko-KR" dirty="0"/>
              <a:t>+ </a:t>
            </a:r>
            <a:r>
              <a:rPr lang="ko-KR" altLang="en-US" dirty="0"/>
              <a:t>문자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800" b="1" dirty="0"/>
              <a:t>↓</a:t>
            </a:r>
            <a:endParaRPr lang="en-US" altLang="ko-KR" sz="1800" b="1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온라인 </a:t>
            </a:r>
            <a:r>
              <a:rPr lang="en-US" altLang="ko-KR" dirty="0"/>
              <a:t>+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참관인</a:t>
            </a:r>
            <a:r>
              <a:rPr lang="en-US" altLang="ko-KR" dirty="0"/>
              <a:t>)</a:t>
            </a:r>
            <a:r>
              <a:rPr lang="ko-KR" altLang="en-US" dirty="0"/>
              <a:t> 시스템을 도입한 문자 개표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A51A9-75F6-46AE-8CE0-65E670263B1F}"/>
              </a:ext>
            </a:extLst>
          </p:cNvPr>
          <p:cNvSpPr txBox="1"/>
          <p:nvPr/>
        </p:nvSpPr>
        <p:spPr>
          <a:xfrm>
            <a:off x="11303493" y="6488668"/>
            <a:ext cx="102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13 / 20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72553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09DA4B-CCF0-4D68-B1D5-89A99BEC7118}"/>
              </a:ext>
            </a:extLst>
          </p:cNvPr>
          <p:cNvSpPr txBox="1"/>
          <p:nvPr/>
        </p:nvSpPr>
        <p:spPr>
          <a:xfrm>
            <a:off x="405454" y="0"/>
            <a:ext cx="5673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2. </a:t>
            </a:r>
            <a:r>
              <a:rPr kumimoji="1" lang="ko-KR" altLang="en-US" sz="2400" b="1" dirty="0">
                <a:latin typeface="+mj-ea"/>
                <a:ea typeface="+mj-ea"/>
              </a:rPr>
              <a:t>투표 방식의 변화 </a:t>
            </a:r>
            <a:r>
              <a:rPr kumimoji="1" lang="en-US" altLang="ko-KR" sz="2400" b="1" dirty="0">
                <a:latin typeface="+mj-ea"/>
                <a:ea typeface="+mj-ea"/>
              </a:rPr>
              <a:t>– </a:t>
            </a:r>
            <a:r>
              <a:rPr kumimoji="1" lang="ko-KR" altLang="en-US" sz="2400" b="1" dirty="0">
                <a:latin typeface="+mj-ea"/>
                <a:ea typeface="+mj-ea"/>
              </a:rPr>
              <a:t>온라인 투표 강화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6215EF-4D9A-4FE5-95D9-EFF07A28E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42" y="2280351"/>
            <a:ext cx="7346916" cy="160806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2EE6774-9515-4041-A0CF-235E02866284}"/>
              </a:ext>
            </a:extLst>
          </p:cNvPr>
          <p:cNvSpPr/>
          <p:nvPr/>
        </p:nvSpPr>
        <p:spPr>
          <a:xfrm>
            <a:off x="5099248" y="3149695"/>
            <a:ext cx="4167260" cy="26154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C775EC-F643-43C8-9C87-277C8DDC460F}"/>
              </a:ext>
            </a:extLst>
          </p:cNvPr>
          <p:cNvSpPr/>
          <p:nvPr/>
        </p:nvSpPr>
        <p:spPr>
          <a:xfrm>
            <a:off x="4656059" y="2751824"/>
            <a:ext cx="2843793" cy="26154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406C9B61-946C-4505-BA17-81EB299AFBE3}"/>
              </a:ext>
            </a:extLst>
          </p:cNvPr>
          <p:cNvSpPr txBox="1"/>
          <p:nvPr/>
        </p:nvSpPr>
        <p:spPr>
          <a:xfrm>
            <a:off x="6223537" y="6175858"/>
            <a:ext cx="6109854" cy="2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https://namu.wiki/w/%EB%A1%9C%EB%93%9C%20%ED%88%AC%20%ED%82%B9%EB%8D%A4</a:t>
            </a:r>
            <a:endParaRPr lang="ko-KR" altLang="ko-KR" sz="105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58F2E240-7EA2-4FAE-BCEC-43607E2E576E}"/>
              </a:ext>
            </a:extLst>
          </p:cNvPr>
          <p:cNvSpPr txBox="1"/>
          <p:nvPr/>
        </p:nvSpPr>
        <p:spPr>
          <a:xfrm>
            <a:off x="5599734" y="6193614"/>
            <a:ext cx="992529" cy="2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참고자료</a:t>
            </a:r>
            <a:r>
              <a:rPr lang="en-US" altLang="ko-KR" sz="10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05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F5ABE-6E86-4B3A-A0E2-A0A7AB4C9810}"/>
              </a:ext>
            </a:extLst>
          </p:cNvPr>
          <p:cNvSpPr txBox="1"/>
          <p:nvPr/>
        </p:nvSpPr>
        <p:spPr>
          <a:xfrm>
            <a:off x="11303493" y="6488668"/>
            <a:ext cx="102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14 / 20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24166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09DA4B-CCF0-4D68-B1D5-89A99BEC7118}"/>
              </a:ext>
            </a:extLst>
          </p:cNvPr>
          <p:cNvSpPr txBox="1"/>
          <p:nvPr/>
        </p:nvSpPr>
        <p:spPr>
          <a:xfrm>
            <a:off x="405454" y="0"/>
            <a:ext cx="5256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2. </a:t>
            </a:r>
            <a:r>
              <a:rPr kumimoji="1" lang="ko-KR" altLang="en-US" sz="2400" b="1" dirty="0">
                <a:latin typeface="+mj-ea"/>
                <a:ea typeface="+mj-ea"/>
              </a:rPr>
              <a:t>투표 방식의 변화 </a:t>
            </a:r>
            <a:r>
              <a:rPr kumimoji="1" lang="en-US" altLang="ko-KR" sz="2400" b="1" dirty="0">
                <a:latin typeface="+mj-ea"/>
                <a:ea typeface="+mj-ea"/>
              </a:rPr>
              <a:t>– </a:t>
            </a:r>
            <a:r>
              <a:rPr kumimoji="1" lang="ko-KR" altLang="en-US" sz="2400" b="1" dirty="0">
                <a:latin typeface="+mj-ea"/>
                <a:ea typeface="+mj-ea"/>
              </a:rPr>
              <a:t>참관인 시스템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AF29699-4D5D-4A47-B691-FF7D9EE63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384" y="1710853"/>
            <a:ext cx="5820587" cy="160995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542BED-318A-42AD-8671-A1E2D7FFDCCE}"/>
              </a:ext>
            </a:extLst>
          </p:cNvPr>
          <p:cNvSpPr/>
          <p:nvPr/>
        </p:nvSpPr>
        <p:spPr>
          <a:xfrm>
            <a:off x="4706264" y="1776764"/>
            <a:ext cx="1518081" cy="195308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691926-D5A9-4FC1-8CA4-E2FF649CBC8D}"/>
              </a:ext>
            </a:extLst>
          </p:cNvPr>
          <p:cNvSpPr/>
          <p:nvPr/>
        </p:nvSpPr>
        <p:spPr>
          <a:xfrm>
            <a:off x="7322321" y="2097840"/>
            <a:ext cx="1518081" cy="195308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73E0D4-2BF9-4D1F-9D2F-2C2AF68A024A}"/>
              </a:ext>
            </a:extLst>
          </p:cNvPr>
          <p:cNvSpPr/>
          <p:nvPr/>
        </p:nvSpPr>
        <p:spPr>
          <a:xfrm>
            <a:off x="3028385" y="2711878"/>
            <a:ext cx="861134" cy="22785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95D07D-71B9-4002-93AB-2EBE61ECC355}"/>
              </a:ext>
            </a:extLst>
          </p:cNvPr>
          <p:cNvSpPr/>
          <p:nvPr/>
        </p:nvSpPr>
        <p:spPr>
          <a:xfrm>
            <a:off x="4876420" y="2711878"/>
            <a:ext cx="2191304" cy="22785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1" name="TextBox 30">
            <a:hlinkClick r:id="rId3"/>
            <a:extLst>
              <a:ext uri="{FF2B5EF4-FFF2-40B4-BE49-F238E27FC236}">
                <a16:creationId xmlns:a16="http://schemas.microsoft.com/office/drawing/2014/main" id="{DBAFF4BF-63E9-4FEC-A6E2-8891E5F410C4}"/>
              </a:ext>
            </a:extLst>
          </p:cNvPr>
          <p:cNvSpPr txBox="1"/>
          <p:nvPr/>
        </p:nvSpPr>
        <p:spPr>
          <a:xfrm>
            <a:off x="9472774" y="6175858"/>
            <a:ext cx="28671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4"/>
              </a:rPr>
              <a:t>https://news.joins.com/article/23605978</a:t>
            </a:r>
            <a:endParaRPr lang="en-US" altLang="ko-KR" sz="1050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hlinkClick r:id="rId3"/>
            <a:extLst>
              <a:ext uri="{FF2B5EF4-FFF2-40B4-BE49-F238E27FC236}">
                <a16:creationId xmlns:a16="http://schemas.microsoft.com/office/drawing/2014/main" id="{799AA853-90C9-4B80-9800-BCA06404C85C}"/>
              </a:ext>
            </a:extLst>
          </p:cNvPr>
          <p:cNvSpPr txBox="1"/>
          <p:nvPr/>
        </p:nvSpPr>
        <p:spPr>
          <a:xfrm>
            <a:off x="8848971" y="6193614"/>
            <a:ext cx="992529" cy="2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참고자료</a:t>
            </a:r>
            <a:r>
              <a:rPr lang="en-US" altLang="ko-KR" sz="10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05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4EE62C3-AB46-405F-B64A-ACF62DFF4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951" y="3679543"/>
            <a:ext cx="6376066" cy="101389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B57E78C-E220-4E15-8DCA-865AE5231421}"/>
              </a:ext>
            </a:extLst>
          </p:cNvPr>
          <p:cNvSpPr/>
          <p:nvPr/>
        </p:nvSpPr>
        <p:spPr>
          <a:xfrm>
            <a:off x="2841951" y="3730160"/>
            <a:ext cx="2753424" cy="257452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791DF4-6946-491B-B868-E2F88F64567F}"/>
              </a:ext>
            </a:extLst>
          </p:cNvPr>
          <p:cNvSpPr/>
          <p:nvPr/>
        </p:nvSpPr>
        <p:spPr>
          <a:xfrm>
            <a:off x="6752405" y="3730160"/>
            <a:ext cx="496279" cy="257452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8B865-AB69-4360-9ABC-A4C1B34C3698}"/>
              </a:ext>
            </a:extLst>
          </p:cNvPr>
          <p:cNvSpPr txBox="1"/>
          <p:nvPr/>
        </p:nvSpPr>
        <p:spPr>
          <a:xfrm>
            <a:off x="11303493" y="6488668"/>
            <a:ext cx="102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15 / 20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9993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5F14A9-E475-4E31-951A-CA7310D3FDF1}"/>
              </a:ext>
            </a:extLst>
          </p:cNvPr>
          <p:cNvSpPr txBox="1"/>
          <p:nvPr/>
        </p:nvSpPr>
        <p:spPr>
          <a:xfrm>
            <a:off x="405454" y="0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3. </a:t>
            </a:r>
            <a:r>
              <a:rPr kumimoji="1" lang="ko-KR" altLang="en-US" sz="2400" b="1" dirty="0">
                <a:latin typeface="+mj-ea"/>
                <a:ea typeface="+mj-ea"/>
              </a:rPr>
              <a:t>실태</a:t>
            </a:r>
          </a:p>
        </p:txBody>
      </p:sp>
      <p:pic>
        <p:nvPicPr>
          <p:cNvPr id="3" name="그림 2" descr="텍스트, 사람, 가장이(가) 표시된 사진&#10;&#10;자동 생성된 설명">
            <a:extLst>
              <a:ext uri="{FF2B5EF4-FFF2-40B4-BE49-F238E27FC236}">
                <a16:creationId xmlns:a16="http://schemas.microsoft.com/office/drawing/2014/main" id="{A9924E3F-F206-41A9-9D08-3F20DBED2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54" y="577273"/>
            <a:ext cx="5169417" cy="29648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13D5F1-10ED-4588-87D5-302D630E8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54" y="3542145"/>
            <a:ext cx="5237964" cy="29648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A4AAC2-2A66-46FE-BB43-9FF766B36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59944"/>
            <a:ext cx="5477639" cy="27150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5B80F6-8020-45EF-8983-CE18C3BE6EDA}"/>
              </a:ext>
            </a:extLst>
          </p:cNvPr>
          <p:cNvSpPr/>
          <p:nvPr/>
        </p:nvSpPr>
        <p:spPr>
          <a:xfrm>
            <a:off x="9134764" y="559287"/>
            <a:ext cx="2651782" cy="1591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FCEE75-CBB1-4F8F-9950-F4C3FA944AE8}"/>
              </a:ext>
            </a:extLst>
          </p:cNvPr>
          <p:cNvSpPr/>
          <p:nvPr/>
        </p:nvSpPr>
        <p:spPr>
          <a:xfrm>
            <a:off x="8233922" y="2514067"/>
            <a:ext cx="1442738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B6E106-C62E-4138-8D48-8913DBDB3493}"/>
              </a:ext>
            </a:extLst>
          </p:cNvPr>
          <p:cNvSpPr/>
          <p:nvPr/>
        </p:nvSpPr>
        <p:spPr>
          <a:xfrm>
            <a:off x="7028038" y="3126271"/>
            <a:ext cx="446960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BCD1F0-C3F5-45AE-AD1F-93480F290631}"/>
              </a:ext>
            </a:extLst>
          </p:cNvPr>
          <p:cNvSpPr txBox="1"/>
          <p:nvPr/>
        </p:nvSpPr>
        <p:spPr>
          <a:xfrm>
            <a:off x="6096000" y="3738473"/>
            <a:ext cx="56905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참관인 투입</a:t>
            </a:r>
            <a:r>
              <a:rPr lang="en-US" altLang="ko-KR" b="1" dirty="0"/>
              <a:t>, </a:t>
            </a:r>
            <a:r>
              <a:rPr lang="ko-KR" altLang="en-US" b="1" dirty="0"/>
              <a:t>결과 공개 등 </a:t>
            </a:r>
            <a:r>
              <a:rPr lang="ko-KR" altLang="en-US" b="1" dirty="0" err="1"/>
              <a:t>예정이라고는</a:t>
            </a:r>
            <a:r>
              <a:rPr lang="ko-KR" altLang="en-US" b="1" dirty="0"/>
              <a:t> 하지만</a:t>
            </a:r>
            <a:r>
              <a:rPr lang="en-US" altLang="ko-KR" b="1" dirty="0"/>
              <a:t>,</a:t>
            </a:r>
          </a:p>
          <a:p>
            <a:r>
              <a:rPr lang="ko-KR" altLang="en-US" b="1" dirty="0"/>
              <a:t>실제로는 반영되었는지 확인할 수 없었음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-&gt; </a:t>
            </a:r>
            <a:r>
              <a:rPr lang="ko-KR" altLang="en-US" b="1" dirty="0"/>
              <a:t>결국 기존과 같은 방식으로 진행되었고</a:t>
            </a:r>
            <a:r>
              <a:rPr lang="en-US" altLang="ko-KR" b="1" dirty="0"/>
              <a:t>, </a:t>
            </a:r>
            <a:r>
              <a:rPr lang="ko-KR" altLang="en-US" b="1" dirty="0"/>
              <a:t>제기되었던 문제점</a:t>
            </a:r>
            <a:r>
              <a:rPr lang="en-US" altLang="ko-KR" b="1" dirty="0"/>
              <a:t>(</a:t>
            </a:r>
            <a:r>
              <a:rPr lang="ko-KR" altLang="en-US" b="1" dirty="0"/>
              <a:t>투명성</a:t>
            </a:r>
            <a:r>
              <a:rPr lang="en-US" altLang="ko-KR" b="1" dirty="0"/>
              <a:t>, </a:t>
            </a:r>
            <a:r>
              <a:rPr lang="ko-KR" altLang="en-US" b="1" dirty="0"/>
              <a:t>공정성</a:t>
            </a:r>
            <a:r>
              <a:rPr lang="en-US" altLang="ko-KR" b="1" dirty="0"/>
              <a:t>)</a:t>
            </a:r>
            <a:r>
              <a:rPr lang="ko-KR" altLang="en-US" b="1" dirty="0"/>
              <a:t>들에 대한 해결이 되었는지는 의문</a:t>
            </a:r>
            <a:r>
              <a:rPr lang="en-US" altLang="ko-KR" b="1" dirty="0"/>
              <a:t>. (</a:t>
            </a:r>
            <a:r>
              <a:rPr lang="ko-KR" altLang="en-US" b="1" dirty="0"/>
              <a:t>예시는 다음장에</a:t>
            </a:r>
            <a:r>
              <a:rPr lang="en-US" altLang="ko-KR" b="1" dirty="0"/>
              <a:t>.)</a:t>
            </a:r>
          </a:p>
          <a:p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85FAFA-7667-4F1A-8E32-D9D2DB06D644}"/>
              </a:ext>
            </a:extLst>
          </p:cNvPr>
          <p:cNvSpPr txBox="1"/>
          <p:nvPr/>
        </p:nvSpPr>
        <p:spPr>
          <a:xfrm>
            <a:off x="11303493" y="6488668"/>
            <a:ext cx="102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16 / 20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4649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5F14A9-E475-4E31-951A-CA7310D3FDF1}"/>
              </a:ext>
            </a:extLst>
          </p:cNvPr>
          <p:cNvSpPr txBox="1"/>
          <p:nvPr/>
        </p:nvSpPr>
        <p:spPr>
          <a:xfrm>
            <a:off x="405454" y="0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3. </a:t>
            </a:r>
            <a:r>
              <a:rPr kumimoji="1" lang="ko-KR" altLang="en-US" sz="2400" b="1" dirty="0">
                <a:latin typeface="+mj-ea"/>
                <a:ea typeface="+mj-ea"/>
              </a:rPr>
              <a:t>실태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DDCBEFE-2CAB-4B9A-9841-E635CB06AF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56804" y="1225117"/>
            <a:ext cx="9278392" cy="52378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1076644-DF00-48CE-A1A1-96A21889C6C6}"/>
              </a:ext>
            </a:extLst>
          </p:cNvPr>
          <p:cNvSpPr txBox="1"/>
          <p:nvPr/>
        </p:nvSpPr>
        <p:spPr>
          <a:xfrm>
            <a:off x="4081915" y="627065"/>
            <a:ext cx="4028170" cy="453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돋움" panose="020B0600000101010101" pitchFamily="50" charset="-127"/>
                <a:cs typeface="굴림" panose="020B0600000101010101" pitchFamily="50" charset="-127"/>
              </a:rPr>
              <a:t>투표결과라고 </a:t>
            </a:r>
            <a:r>
              <a:rPr lang="ko-KR" altLang="ko-KR" sz="2400" b="1" kern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돋움" panose="020B0600000101010101" pitchFamily="50" charset="-127"/>
                <a:cs typeface="굴림" panose="020B0600000101010101" pitchFamily="50" charset="-127"/>
              </a:rPr>
              <a:t>검색했을 </a:t>
            </a:r>
            <a:r>
              <a:rPr lang="ko-KR" altLang="en-US" sz="2400" b="1" kern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돋움" panose="020B0600000101010101" pitchFamily="50" charset="-127"/>
                <a:cs typeface="굴림" panose="020B0600000101010101" pitchFamily="50" charset="-127"/>
              </a:rPr>
              <a:t>경우</a:t>
            </a:r>
            <a:endParaRPr lang="ko-KR" altLang="ko-KR" sz="16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635BA-972D-4DDA-89FA-472F07796C8A}"/>
              </a:ext>
            </a:extLst>
          </p:cNvPr>
          <p:cNvSpPr txBox="1"/>
          <p:nvPr/>
        </p:nvSpPr>
        <p:spPr>
          <a:xfrm>
            <a:off x="11303493" y="6488668"/>
            <a:ext cx="102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17 / 20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62428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4678FF-C0AF-4628-83F8-7FADE01F5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240" y="635913"/>
            <a:ext cx="6658904" cy="14956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633F96D-5BA5-49EE-83A9-6760D52B32CA}"/>
              </a:ext>
            </a:extLst>
          </p:cNvPr>
          <p:cNvSpPr/>
          <p:nvPr/>
        </p:nvSpPr>
        <p:spPr>
          <a:xfrm>
            <a:off x="2687778" y="1740311"/>
            <a:ext cx="1108364" cy="31374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28748F-1695-4D73-A12F-0203BBBF4D0A}"/>
              </a:ext>
            </a:extLst>
          </p:cNvPr>
          <p:cNvSpPr/>
          <p:nvPr/>
        </p:nvSpPr>
        <p:spPr>
          <a:xfrm>
            <a:off x="4539423" y="1495547"/>
            <a:ext cx="4604573" cy="31374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F5FF63-A4B2-4CBD-B693-FA9EA70D4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40" y="2131547"/>
            <a:ext cx="6697010" cy="14194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98AE20-406C-42D3-9F89-ADAEF0679935}"/>
              </a:ext>
            </a:extLst>
          </p:cNvPr>
          <p:cNvSpPr/>
          <p:nvPr/>
        </p:nvSpPr>
        <p:spPr>
          <a:xfrm>
            <a:off x="5107774" y="2113153"/>
            <a:ext cx="1108298" cy="31374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24A5E9-453E-4EF5-9497-17E52C770FFB}"/>
              </a:ext>
            </a:extLst>
          </p:cNvPr>
          <p:cNvSpPr/>
          <p:nvPr/>
        </p:nvSpPr>
        <p:spPr>
          <a:xfrm>
            <a:off x="3796142" y="2435326"/>
            <a:ext cx="5460002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C2A362-902C-4022-978E-0376A2759C76}"/>
              </a:ext>
            </a:extLst>
          </p:cNvPr>
          <p:cNvSpPr/>
          <p:nvPr/>
        </p:nvSpPr>
        <p:spPr>
          <a:xfrm>
            <a:off x="2687844" y="2724259"/>
            <a:ext cx="1459282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CB0529-3A11-457B-A46F-A20B1A2037FF}"/>
              </a:ext>
            </a:extLst>
          </p:cNvPr>
          <p:cNvSpPr/>
          <p:nvPr/>
        </p:nvSpPr>
        <p:spPr>
          <a:xfrm>
            <a:off x="7310644" y="3006254"/>
            <a:ext cx="1945500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0ED77F-4EAB-409D-B3D8-DD77654614F0}"/>
              </a:ext>
            </a:extLst>
          </p:cNvPr>
          <p:cNvSpPr/>
          <p:nvPr/>
        </p:nvSpPr>
        <p:spPr>
          <a:xfrm>
            <a:off x="2687778" y="3243591"/>
            <a:ext cx="581893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94885B-D2B7-4392-95B9-B18E38855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246"/>
          <a:stretch/>
        </p:blipFill>
        <p:spPr>
          <a:xfrm>
            <a:off x="2597240" y="3637038"/>
            <a:ext cx="6601746" cy="24867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E5A673-B5DD-4D87-AF59-F36943B74F7E}"/>
              </a:ext>
            </a:extLst>
          </p:cNvPr>
          <p:cNvSpPr/>
          <p:nvPr/>
        </p:nvSpPr>
        <p:spPr>
          <a:xfrm>
            <a:off x="3952612" y="3606072"/>
            <a:ext cx="2826877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44CD032-C1C6-4122-B5B4-A94E92EB9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424" y="3915239"/>
            <a:ext cx="6649378" cy="88594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0F1314-292D-4974-8C91-1082ABD03601}"/>
              </a:ext>
            </a:extLst>
          </p:cNvPr>
          <p:cNvSpPr/>
          <p:nvPr/>
        </p:nvSpPr>
        <p:spPr>
          <a:xfrm>
            <a:off x="2835046" y="4233874"/>
            <a:ext cx="5625462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DFF6E0-C5B1-44B5-BBE2-F62959F18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3424" y="4777075"/>
            <a:ext cx="6592220" cy="141942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05D397-0C17-45E5-8342-FA56D3D2B0CA}"/>
              </a:ext>
            </a:extLst>
          </p:cNvPr>
          <p:cNvSpPr/>
          <p:nvPr/>
        </p:nvSpPr>
        <p:spPr>
          <a:xfrm>
            <a:off x="2573424" y="5638441"/>
            <a:ext cx="6570572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8BE694-EF56-4343-A60B-F27904600F59}"/>
              </a:ext>
            </a:extLst>
          </p:cNvPr>
          <p:cNvSpPr/>
          <p:nvPr/>
        </p:nvSpPr>
        <p:spPr>
          <a:xfrm>
            <a:off x="2597240" y="5947821"/>
            <a:ext cx="2826877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8E4B50-AC29-4741-A737-9FE2B9ABAC1D}"/>
              </a:ext>
            </a:extLst>
          </p:cNvPr>
          <p:cNvSpPr/>
          <p:nvPr/>
        </p:nvSpPr>
        <p:spPr>
          <a:xfrm>
            <a:off x="8749301" y="5354021"/>
            <a:ext cx="394696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5F14A9-E475-4E31-951A-CA7310D3FDF1}"/>
              </a:ext>
            </a:extLst>
          </p:cNvPr>
          <p:cNvSpPr txBox="1"/>
          <p:nvPr/>
        </p:nvSpPr>
        <p:spPr>
          <a:xfrm>
            <a:off x="405454" y="0"/>
            <a:ext cx="2127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3. </a:t>
            </a:r>
            <a:r>
              <a:rPr kumimoji="1" lang="ko-KR" altLang="en-US" sz="2400" b="1" dirty="0">
                <a:latin typeface="+mj-ea"/>
                <a:ea typeface="+mj-ea"/>
              </a:rPr>
              <a:t>실태 </a:t>
            </a:r>
            <a:r>
              <a:rPr kumimoji="1" lang="en-US" altLang="ko-KR" sz="2400" b="1" dirty="0">
                <a:latin typeface="+mj-ea"/>
                <a:ea typeface="+mj-ea"/>
              </a:rPr>
              <a:t>- </a:t>
            </a:r>
            <a:r>
              <a:rPr kumimoji="1" lang="ko-KR" altLang="en-US" sz="2400" b="1" dirty="0">
                <a:latin typeface="+mj-ea"/>
                <a:ea typeface="+mj-ea"/>
              </a:rPr>
              <a:t>기사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76981E-0D4E-4ED7-9468-4CDEE8E44708}"/>
              </a:ext>
            </a:extLst>
          </p:cNvPr>
          <p:cNvSpPr txBox="1"/>
          <p:nvPr/>
        </p:nvSpPr>
        <p:spPr>
          <a:xfrm>
            <a:off x="8711312" y="6176111"/>
            <a:ext cx="34806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u="none" strike="noStrike" dirty="0">
                <a:effectLst/>
                <a:latin typeface="NotoSansKR"/>
                <a:hlinkClick r:id="rId7"/>
              </a:rPr>
              <a:t>https://www.campusn.co.kr/news/article.html?no=20627</a:t>
            </a:r>
            <a:endParaRPr lang="ko-KR" altLang="en-US" sz="1100" dirty="0"/>
          </a:p>
        </p:txBody>
      </p:sp>
      <p:sp>
        <p:nvSpPr>
          <p:cNvPr id="27" name="TextBox 26">
            <a:hlinkClick r:id="rId8"/>
            <a:extLst>
              <a:ext uri="{FF2B5EF4-FFF2-40B4-BE49-F238E27FC236}">
                <a16:creationId xmlns:a16="http://schemas.microsoft.com/office/drawing/2014/main" id="{426A50AB-802F-4425-8412-AC78732F0F8A}"/>
              </a:ext>
            </a:extLst>
          </p:cNvPr>
          <p:cNvSpPr txBox="1"/>
          <p:nvPr/>
        </p:nvSpPr>
        <p:spPr>
          <a:xfrm>
            <a:off x="8151467" y="6196498"/>
            <a:ext cx="992529" cy="2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참고자료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3FD6DD-EBF6-4EDE-981B-4839685A76E9}"/>
              </a:ext>
            </a:extLst>
          </p:cNvPr>
          <p:cNvSpPr txBox="1"/>
          <p:nvPr/>
        </p:nvSpPr>
        <p:spPr>
          <a:xfrm>
            <a:off x="11303493" y="6488668"/>
            <a:ext cx="102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18 / 20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7086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5F14A9-E475-4E31-951A-CA7310D3FDF1}"/>
              </a:ext>
            </a:extLst>
          </p:cNvPr>
          <p:cNvSpPr txBox="1"/>
          <p:nvPr/>
        </p:nvSpPr>
        <p:spPr>
          <a:xfrm>
            <a:off x="405454" y="0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4. </a:t>
            </a:r>
            <a:r>
              <a:rPr kumimoji="1" lang="ko-KR" altLang="en-US" sz="2400" b="1" dirty="0">
                <a:latin typeface="+mj-ea"/>
                <a:ea typeface="+mj-ea"/>
              </a:rPr>
              <a:t>대안제시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C2928-72E3-4125-AA92-5E2ADD15BBBB}"/>
              </a:ext>
            </a:extLst>
          </p:cNvPr>
          <p:cNvSpPr txBox="1"/>
          <p:nvPr/>
        </p:nvSpPr>
        <p:spPr>
          <a:xfrm>
            <a:off x="405454" y="666999"/>
            <a:ext cx="9599681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spc="-85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결과 발표 시 모든 사람이 </a:t>
            </a:r>
            <a:r>
              <a:rPr lang="ko-KR" altLang="en-US" kern="100" spc="-85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투표 자료를 시각적으로</a:t>
            </a:r>
            <a:r>
              <a:rPr lang="ko-KR" altLang="ko-KR" sz="1800" kern="100" spc="-85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확인</a:t>
            </a:r>
            <a:r>
              <a:rPr lang="ko-KR" altLang="en-US" sz="1800" kern="100" spc="-85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할 수 있도록 제공</a:t>
            </a:r>
            <a:r>
              <a:rPr lang="en-US" altLang="ko-KR" kern="100" spc="-85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454165-F47E-4E14-8069-65683D24F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305" y="1388552"/>
            <a:ext cx="4703390" cy="47733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778681-2F1C-4D2B-99C3-84800BFDC3FD}"/>
              </a:ext>
            </a:extLst>
          </p:cNvPr>
          <p:cNvSpPr txBox="1"/>
          <p:nvPr/>
        </p:nvSpPr>
        <p:spPr>
          <a:xfrm>
            <a:off x="11303493" y="6488668"/>
            <a:ext cx="102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19 / 20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48120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90802" y="3275074"/>
            <a:ext cx="249998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프로그램 소개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투표 방식의 변화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실태 파악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대안제시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A64F9-E8CD-4998-B880-9B5F71D61882}"/>
              </a:ext>
            </a:extLst>
          </p:cNvPr>
          <p:cNvSpPr txBox="1"/>
          <p:nvPr/>
        </p:nvSpPr>
        <p:spPr>
          <a:xfrm>
            <a:off x="11303493" y="6488668"/>
            <a:ext cx="102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2 / 20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84874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5F14A9-E475-4E31-951A-CA7310D3FDF1}"/>
              </a:ext>
            </a:extLst>
          </p:cNvPr>
          <p:cNvSpPr txBox="1"/>
          <p:nvPr/>
        </p:nvSpPr>
        <p:spPr>
          <a:xfrm>
            <a:off x="405454" y="0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4. </a:t>
            </a:r>
            <a:r>
              <a:rPr kumimoji="1" lang="ko-KR" altLang="en-US" sz="2400" b="1" dirty="0">
                <a:latin typeface="+mj-ea"/>
                <a:ea typeface="+mj-ea"/>
              </a:rPr>
              <a:t>대안제시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1879B3-77FC-44AC-BB55-E444EFDD4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03" y="579907"/>
            <a:ext cx="11851689" cy="57980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2D5D68-32A1-412E-A83C-C75D59241241}"/>
              </a:ext>
            </a:extLst>
          </p:cNvPr>
          <p:cNvSpPr txBox="1"/>
          <p:nvPr/>
        </p:nvSpPr>
        <p:spPr>
          <a:xfrm>
            <a:off x="11303493" y="6488668"/>
            <a:ext cx="102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20 / 20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80272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1. </a:t>
            </a:r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53658B-A2E9-49CC-9320-DDA0710AD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54" y="822034"/>
            <a:ext cx="7917226" cy="468745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D5E4E9-262F-4016-B876-2F3386201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680" y="2401452"/>
            <a:ext cx="7584000" cy="397758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FFEA71-B869-4592-BCC5-88856836230E}"/>
              </a:ext>
            </a:extLst>
          </p:cNvPr>
          <p:cNvSpPr txBox="1"/>
          <p:nvPr/>
        </p:nvSpPr>
        <p:spPr>
          <a:xfrm>
            <a:off x="8719005" y="1199861"/>
            <a:ext cx="2999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Mnet </a:t>
            </a:r>
            <a:r>
              <a:rPr lang="ko-KR" altLang="en-US" dirty="0"/>
              <a:t>에서 방영된 </a:t>
            </a:r>
            <a:endParaRPr lang="en-US" altLang="ko-KR" dirty="0"/>
          </a:p>
          <a:p>
            <a:pPr algn="ctr"/>
            <a:r>
              <a:rPr lang="ko-KR" altLang="en-US" dirty="0"/>
              <a:t>오디션 프로그램은 총 </a:t>
            </a:r>
            <a:r>
              <a:rPr lang="en-US" altLang="ko-KR" dirty="0"/>
              <a:t>33</a:t>
            </a:r>
            <a:r>
              <a:rPr lang="ko-KR" altLang="en-US" dirty="0"/>
              <a:t>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72DFA-AA25-4A53-99F7-5927E7DCB07C}"/>
              </a:ext>
            </a:extLst>
          </p:cNvPr>
          <p:cNvSpPr txBox="1"/>
          <p:nvPr/>
        </p:nvSpPr>
        <p:spPr>
          <a:xfrm>
            <a:off x="11303493" y="6488668"/>
            <a:ext cx="102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3 / 20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5060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869817-46D0-49BB-B90C-B6B2E0FCD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62" y="1048171"/>
            <a:ext cx="2505254" cy="19750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AACD1C-9765-4B97-93CD-FE13CB568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62" y="3765368"/>
            <a:ext cx="2505254" cy="21683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A9B732-4F1E-45BA-A118-BAACF26B3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810" y="1049034"/>
            <a:ext cx="2619741" cy="19741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85F967-B08A-42B2-BACE-9F32A64DF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8589" y="3765368"/>
            <a:ext cx="2396647" cy="21683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4642A26-B03A-4C09-9789-2E62BB488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9810" y="3765368"/>
            <a:ext cx="2619740" cy="21683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C9F9973-59EC-4F1C-93A0-3A09767A26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3144" y="3765368"/>
            <a:ext cx="2396647" cy="21683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8631D3-93D7-413F-A9C0-9EC2B91191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8589" y="1048171"/>
            <a:ext cx="2396647" cy="20302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309EBA4-B20E-4A95-A4FB-7C9ACF2065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3145" y="1048171"/>
            <a:ext cx="2396646" cy="20302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2E99601-CDB7-484E-A344-A5D956E29643}"/>
              </a:ext>
            </a:extLst>
          </p:cNvPr>
          <p:cNvSpPr txBox="1"/>
          <p:nvPr/>
        </p:nvSpPr>
        <p:spPr>
          <a:xfrm>
            <a:off x="950687" y="3078379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슈퍼스타 </a:t>
            </a:r>
            <a:r>
              <a:rPr lang="en-US" altLang="ko-KR" dirty="0"/>
              <a:t>K</a:t>
            </a:r>
          </a:p>
          <a:p>
            <a:pPr algn="ctr"/>
            <a:r>
              <a:rPr lang="en-US" altLang="ko-KR" dirty="0"/>
              <a:t>2009</a:t>
            </a:r>
            <a:r>
              <a:rPr lang="ko-KR" altLang="en-US" dirty="0"/>
              <a:t>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DE0AE0-E4BB-4413-A051-B5B2860E85AA}"/>
              </a:ext>
            </a:extLst>
          </p:cNvPr>
          <p:cNvSpPr txBox="1"/>
          <p:nvPr/>
        </p:nvSpPr>
        <p:spPr>
          <a:xfrm>
            <a:off x="3849535" y="3078379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SIXTEEN</a:t>
            </a:r>
          </a:p>
          <a:p>
            <a:pPr algn="ctr"/>
            <a:r>
              <a:rPr lang="en-US" altLang="ko-KR" dirty="0"/>
              <a:t>2015</a:t>
            </a:r>
            <a:r>
              <a:rPr lang="ko-KR" altLang="en-US" dirty="0"/>
              <a:t>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A5E198-5DBC-4BD6-AA29-CBC2EE285BDF}"/>
              </a:ext>
            </a:extLst>
          </p:cNvPr>
          <p:cNvSpPr txBox="1"/>
          <p:nvPr/>
        </p:nvSpPr>
        <p:spPr>
          <a:xfrm>
            <a:off x="6631322" y="3078379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프로듀스 </a:t>
            </a:r>
            <a:r>
              <a:rPr lang="en-US" altLang="ko-KR" dirty="0"/>
              <a:t>101</a:t>
            </a:r>
          </a:p>
          <a:p>
            <a:pPr algn="ctr"/>
            <a:r>
              <a:rPr lang="en-US" altLang="ko-KR" dirty="0"/>
              <a:t>2016</a:t>
            </a:r>
            <a:r>
              <a:rPr lang="ko-KR" altLang="en-US" dirty="0"/>
              <a:t>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5F1A60-8AAA-4C5E-8CD8-3946358D8555}"/>
              </a:ext>
            </a:extLst>
          </p:cNvPr>
          <p:cNvSpPr txBox="1"/>
          <p:nvPr/>
        </p:nvSpPr>
        <p:spPr>
          <a:xfrm>
            <a:off x="9337161" y="3078378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프로듀스 </a:t>
            </a:r>
            <a:r>
              <a:rPr lang="en-US" altLang="ko-KR" dirty="0"/>
              <a:t>X 101</a:t>
            </a:r>
          </a:p>
          <a:p>
            <a:pPr algn="ctr"/>
            <a:r>
              <a:rPr lang="en-US" altLang="ko-KR" dirty="0"/>
              <a:t>2019</a:t>
            </a:r>
            <a:r>
              <a:rPr lang="ko-KR" altLang="en-US" dirty="0"/>
              <a:t>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592AA-B2FE-4EAF-8D8C-83DC995DDB73}"/>
              </a:ext>
            </a:extLst>
          </p:cNvPr>
          <p:cNvSpPr txBox="1"/>
          <p:nvPr/>
        </p:nvSpPr>
        <p:spPr>
          <a:xfrm>
            <a:off x="950687" y="5935024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퀸덤</a:t>
            </a:r>
            <a:endParaRPr lang="en-US" altLang="ko-KR" dirty="0"/>
          </a:p>
          <a:p>
            <a:pPr algn="ctr"/>
            <a:r>
              <a:rPr lang="en-US" altLang="ko-KR" dirty="0"/>
              <a:t>2019</a:t>
            </a:r>
            <a:r>
              <a:rPr lang="ko-KR" altLang="en-US" dirty="0"/>
              <a:t>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ADB8CB-68E0-4906-B43F-B7D6C4BE0B5B}"/>
              </a:ext>
            </a:extLst>
          </p:cNvPr>
          <p:cNvSpPr txBox="1"/>
          <p:nvPr/>
        </p:nvSpPr>
        <p:spPr>
          <a:xfrm>
            <a:off x="3849535" y="5935024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킹덤</a:t>
            </a:r>
            <a:endParaRPr lang="en-US" altLang="ko-KR" dirty="0"/>
          </a:p>
          <a:p>
            <a:pPr algn="ctr"/>
            <a:r>
              <a:rPr lang="en-US" altLang="ko-KR" dirty="0"/>
              <a:t>2020</a:t>
            </a:r>
            <a:r>
              <a:rPr lang="ko-KR" altLang="en-US" dirty="0"/>
              <a:t>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F64051-8122-4C00-BBE0-D84B9C977F95}"/>
              </a:ext>
            </a:extLst>
          </p:cNvPr>
          <p:cNvSpPr txBox="1"/>
          <p:nvPr/>
        </p:nvSpPr>
        <p:spPr>
          <a:xfrm>
            <a:off x="6631322" y="5935024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쇼미더머니</a:t>
            </a:r>
            <a:r>
              <a:rPr lang="en-US" altLang="ko-KR" dirty="0"/>
              <a:t>9</a:t>
            </a:r>
          </a:p>
          <a:p>
            <a:pPr algn="ctr"/>
            <a:r>
              <a:rPr lang="en-US" altLang="ko-KR" dirty="0"/>
              <a:t>2020</a:t>
            </a:r>
            <a:r>
              <a:rPr lang="ko-KR" altLang="en-US" dirty="0"/>
              <a:t>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8CC273-43F6-4B04-9385-07656F7F6244}"/>
              </a:ext>
            </a:extLst>
          </p:cNvPr>
          <p:cNvSpPr txBox="1"/>
          <p:nvPr/>
        </p:nvSpPr>
        <p:spPr>
          <a:xfrm>
            <a:off x="9337161" y="5935023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캡틴</a:t>
            </a:r>
            <a:endParaRPr lang="en-US" altLang="ko-KR" dirty="0"/>
          </a:p>
          <a:p>
            <a:pPr algn="ctr"/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3B2A2B-2504-4A1B-9732-1A31A052BB39}"/>
              </a:ext>
            </a:extLst>
          </p:cNvPr>
          <p:cNvSpPr txBox="1"/>
          <p:nvPr/>
        </p:nvSpPr>
        <p:spPr>
          <a:xfrm>
            <a:off x="11303493" y="6488668"/>
            <a:ext cx="102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4 / 20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1144DC-94D3-49D8-9D21-FB6F0F3EE8EE}"/>
              </a:ext>
            </a:extLst>
          </p:cNvPr>
          <p:cNvSpPr txBox="1"/>
          <p:nvPr/>
        </p:nvSpPr>
        <p:spPr>
          <a:xfrm>
            <a:off x="598166" y="581110"/>
            <a:ext cx="10857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프로그램 선정 기준 </a:t>
            </a:r>
            <a:r>
              <a:rPr lang="en-US" altLang="ko-KR" dirty="0"/>
              <a:t>: </a:t>
            </a:r>
            <a:r>
              <a:rPr lang="ko-KR" altLang="en-US" dirty="0"/>
              <a:t>문자 투표수가 많았던 </a:t>
            </a:r>
            <a:r>
              <a:rPr lang="en-US" altLang="ko-KR" dirty="0"/>
              <a:t>Mnet </a:t>
            </a:r>
            <a:r>
              <a:rPr lang="ko-KR" altLang="en-US" dirty="0"/>
              <a:t>대표 오디션 프로그램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2A4AE7-BD85-4017-BFF1-2A94F0DEA10A}"/>
              </a:ext>
            </a:extLst>
          </p:cNvPr>
          <p:cNvSpPr txBox="1"/>
          <p:nvPr/>
        </p:nvSpPr>
        <p:spPr>
          <a:xfrm>
            <a:off x="405454" y="0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1. </a:t>
            </a:r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</p:spTree>
    <p:extLst>
      <p:ext uri="{BB962C8B-B14F-4D97-AF65-F5344CB8AC3E}">
        <p14:creationId xmlns:p14="http://schemas.microsoft.com/office/powerpoint/2010/main" val="1944091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869817-46D0-49BB-B90C-B6B2E0FCD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46" y="1733872"/>
            <a:ext cx="4300393" cy="33902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1D4FB0-2822-4384-9DFF-5995530A4EE1}"/>
              </a:ext>
            </a:extLst>
          </p:cNvPr>
          <p:cNvSpPr txBox="1"/>
          <p:nvPr/>
        </p:nvSpPr>
        <p:spPr>
          <a:xfrm>
            <a:off x="5482381" y="900597"/>
            <a:ext cx="380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슈퍼스타 </a:t>
            </a:r>
            <a:r>
              <a:rPr lang="en-US" altLang="ko-KR" dirty="0"/>
              <a:t>K (2009 ~ 2016)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E3D9A4-C763-4EDA-83D9-545650A2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968" y="4072974"/>
            <a:ext cx="5811061" cy="466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1B9E08-9FE8-4246-A969-9E8DD2098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912" y="4583084"/>
            <a:ext cx="6157787" cy="4015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417E3-4E5D-463C-854D-35DD841C4495}"/>
              </a:ext>
            </a:extLst>
          </p:cNvPr>
          <p:cNvSpPr txBox="1"/>
          <p:nvPr/>
        </p:nvSpPr>
        <p:spPr>
          <a:xfrm>
            <a:off x="5343834" y="1733872"/>
            <a:ext cx="68481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투표 방식 </a:t>
            </a:r>
            <a:r>
              <a:rPr lang="en-US" altLang="ko-KR" sz="1600" dirty="0"/>
              <a:t>: </a:t>
            </a:r>
            <a:r>
              <a:rPr lang="ko-KR" altLang="en-US" sz="1600" dirty="0"/>
              <a:t>사전 인터넷 투표 </a:t>
            </a:r>
            <a:r>
              <a:rPr lang="en-US" altLang="ko-KR" sz="1600" dirty="0"/>
              <a:t>+ </a:t>
            </a:r>
            <a:r>
              <a:rPr lang="ko-KR" altLang="en-US" sz="1600" dirty="0"/>
              <a:t>심사위원 평가 </a:t>
            </a:r>
            <a:r>
              <a:rPr lang="en-US" altLang="ko-KR" sz="1600" dirty="0"/>
              <a:t>+ </a:t>
            </a:r>
            <a:r>
              <a:rPr lang="ko-KR" altLang="en-US" sz="1600" dirty="0"/>
              <a:t>실시간</a:t>
            </a:r>
            <a:r>
              <a:rPr lang="en-US" altLang="ko-KR" sz="1600" dirty="0"/>
              <a:t> </a:t>
            </a:r>
            <a:r>
              <a:rPr lang="ko-KR" altLang="en-US" sz="1600" dirty="0"/>
              <a:t>문자 투표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역대 최다 문자 투표 수 </a:t>
            </a:r>
            <a:r>
              <a:rPr lang="en-US" altLang="ko-KR" sz="1600" dirty="0"/>
              <a:t>: 170</a:t>
            </a:r>
            <a:r>
              <a:rPr lang="ko-KR" altLang="en-US" sz="1600" dirty="0"/>
              <a:t>만 표 </a:t>
            </a:r>
            <a:r>
              <a:rPr lang="en-US" altLang="ko-KR" sz="1600" dirty="0"/>
              <a:t>(</a:t>
            </a:r>
            <a:r>
              <a:rPr lang="ko-KR" altLang="en-US" sz="1600" dirty="0"/>
              <a:t>슈퍼스타</a:t>
            </a:r>
            <a:r>
              <a:rPr lang="en-US" altLang="ko-KR" sz="1600" dirty="0"/>
              <a:t>k3 </a:t>
            </a:r>
            <a:r>
              <a:rPr lang="ko-KR" altLang="en-US" sz="1600" dirty="0"/>
              <a:t>결승전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가격 변화 </a:t>
            </a:r>
            <a:r>
              <a:rPr lang="en-US" altLang="ko-KR" sz="1600" dirty="0"/>
              <a:t>: </a:t>
            </a:r>
            <a:r>
              <a:rPr lang="ko-KR" altLang="en-US" sz="1600" dirty="0"/>
              <a:t>문자투표 비싸다는 여론 </a:t>
            </a:r>
            <a:r>
              <a:rPr lang="en-US" altLang="ko-KR" sz="1600" dirty="0"/>
              <a:t>(200</a:t>
            </a:r>
            <a:r>
              <a:rPr lang="ko-KR" altLang="en-US" sz="1600" dirty="0"/>
              <a:t>원 </a:t>
            </a:r>
            <a:r>
              <a:rPr lang="en-US" altLang="ko-KR" sz="1600" dirty="0"/>
              <a:t>-&gt; 100</a:t>
            </a:r>
            <a:r>
              <a:rPr lang="ko-KR" altLang="en-US" sz="1600" dirty="0"/>
              <a:t>원</a:t>
            </a:r>
            <a:r>
              <a:rPr lang="en-US" altLang="ko-KR" sz="16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0259B-8F0F-415B-91B9-C7FFDB56182E}"/>
              </a:ext>
            </a:extLst>
          </p:cNvPr>
          <p:cNvSpPr txBox="1"/>
          <p:nvPr/>
        </p:nvSpPr>
        <p:spPr>
          <a:xfrm>
            <a:off x="11303493" y="6488668"/>
            <a:ext cx="102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5 / 20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5C3D47-9F01-49C5-AA7D-A7FD851A30E0}"/>
              </a:ext>
            </a:extLst>
          </p:cNvPr>
          <p:cNvSpPr txBox="1"/>
          <p:nvPr/>
        </p:nvSpPr>
        <p:spPr>
          <a:xfrm>
            <a:off x="405454" y="0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1. </a:t>
            </a:r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</p:spTree>
    <p:extLst>
      <p:ext uri="{BB962C8B-B14F-4D97-AF65-F5344CB8AC3E}">
        <p14:creationId xmlns:p14="http://schemas.microsoft.com/office/powerpoint/2010/main" val="303179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1D4FB0-2822-4384-9DFF-5995530A4EE1}"/>
              </a:ext>
            </a:extLst>
          </p:cNvPr>
          <p:cNvSpPr txBox="1"/>
          <p:nvPr/>
        </p:nvSpPr>
        <p:spPr>
          <a:xfrm>
            <a:off x="5397623" y="1493388"/>
            <a:ext cx="6320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투표 방식 </a:t>
            </a:r>
            <a:r>
              <a:rPr lang="en-US" altLang="ko-KR" sz="1600" dirty="0"/>
              <a:t>: 100% </a:t>
            </a:r>
            <a:r>
              <a:rPr lang="ko-KR" altLang="en-US" sz="1600" dirty="0"/>
              <a:t>시청자 참여 투표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밀크앱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삼성의 </a:t>
            </a:r>
            <a:r>
              <a:rPr lang="ko-KR" altLang="en-US" sz="1600" dirty="0" err="1"/>
              <a:t>밀크앱은</a:t>
            </a:r>
            <a:r>
              <a:rPr lang="ko-KR" altLang="en-US" sz="1600" dirty="0"/>
              <a:t> 현재 </a:t>
            </a:r>
            <a:r>
              <a:rPr lang="en-US" altLang="ko-KR" sz="1600" dirty="0"/>
              <a:t>‘</a:t>
            </a:r>
            <a:r>
              <a:rPr lang="ko-KR" altLang="en-US" sz="1600" dirty="0"/>
              <a:t>삼성 뮤직</a:t>
            </a:r>
            <a:r>
              <a:rPr lang="en-US" altLang="ko-KR" sz="1600" dirty="0"/>
              <a:t>＇</a:t>
            </a:r>
            <a:r>
              <a:rPr lang="ko-KR" altLang="en-US" sz="1600" dirty="0"/>
              <a:t>으로 바뀌었다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투표 조작 논란 요약 </a:t>
            </a:r>
            <a:r>
              <a:rPr lang="en-US" altLang="ko-KR" sz="1600" dirty="0"/>
              <a:t>: </a:t>
            </a:r>
            <a:r>
              <a:rPr lang="ko-KR" altLang="en-US" sz="1600" dirty="0"/>
              <a:t>삼성 </a:t>
            </a:r>
            <a:r>
              <a:rPr lang="en-US" altLang="ko-KR" sz="1600" dirty="0"/>
              <a:t>‘</a:t>
            </a:r>
            <a:r>
              <a:rPr lang="ko-KR" altLang="en-US" sz="1600" dirty="0"/>
              <a:t>밀크</a:t>
            </a:r>
            <a:r>
              <a:rPr lang="en-US" altLang="ko-KR" sz="1600" dirty="0"/>
              <a:t>＇</a:t>
            </a:r>
            <a:r>
              <a:rPr lang="ko-KR" altLang="en-US" sz="1600" dirty="0"/>
              <a:t>앱으로 한국에서만 가능했던 투표를 </a:t>
            </a:r>
            <a:r>
              <a:rPr lang="ko-KR" altLang="en-US" sz="1600" dirty="0" err="1"/>
              <a:t>블루스택</a:t>
            </a:r>
            <a:r>
              <a:rPr lang="en-US" altLang="ko-KR" sz="1600" dirty="0"/>
              <a:t>, VPN Client </a:t>
            </a:r>
            <a:r>
              <a:rPr lang="ko-KR" altLang="en-US" sz="1600" dirty="0"/>
              <a:t>등을 이용해 해외에서 무제한 투표가 가능한 방법으로 조작해서 순위에 영향을 주었다</a:t>
            </a:r>
            <a:r>
              <a:rPr lang="en-US" altLang="ko-KR" sz="1600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076D77-6793-4319-B193-CAE333C05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46" y="1733871"/>
            <a:ext cx="4269369" cy="33902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E92510-C99A-45D6-8428-DDC0C66DA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031" y="4191334"/>
            <a:ext cx="4837223" cy="16605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B8A50E-67AE-4E3C-BB7E-ED2BF73BC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031" y="5964496"/>
            <a:ext cx="2464408" cy="424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B591C3-1F8B-4781-844F-B0FC5D8F6D3C}"/>
              </a:ext>
            </a:extLst>
          </p:cNvPr>
          <p:cNvSpPr txBox="1"/>
          <p:nvPr/>
        </p:nvSpPr>
        <p:spPr>
          <a:xfrm>
            <a:off x="5482381" y="900597"/>
            <a:ext cx="380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16 SIXTEEN (2015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39AB32-88C0-42F3-85A9-102BDC491FB2}"/>
              </a:ext>
            </a:extLst>
          </p:cNvPr>
          <p:cNvSpPr txBox="1"/>
          <p:nvPr/>
        </p:nvSpPr>
        <p:spPr>
          <a:xfrm>
            <a:off x="11303493" y="6488668"/>
            <a:ext cx="102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6 / 20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700D5D-6755-4154-8BB4-41C446899B0E}"/>
              </a:ext>
            </a:extLst>
          </p:cNvPr>
          <p:cNvSpPr txBox="1"/>
          <p:nvPr/>
        </p:nvSpPr>
        <p:spPr>
          <a:xfrm>
            <a:off x="405454" y="0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1. </a:t>
            </a:r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</p:spTree>
    <p:extLst>
      <p:ext uri="{BB962C8B-B14F-4D97-AF65-F5344CB8AC3E}">
        <p14:creationId xmlns:p14="http://schemas.microsoft.com/office/powerpoint/2010/main" val="103889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1D4FB0-2822-4384-9DFF-5995530A4EE1}"/>
              </a:ext>
            </a:extLst>
          </p:cNvPr>
          <p:cNvSpPr txBox="1"/>
          <p:nvPr/>
        </p:nvSpPr>
        <p:spPr>
          <a:xfrm>
            <a:off x="5397623" y="1511625"/>
            <a:ext cx="63209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투표 방식 </a:t>
            </a:r>
            <a:r>
              <a:rPr lang="en-US" altLang="ko-KR" sz="1600" dirty="0"/>
              <a:t>: </a:t>
            </a:r>
            <a:r>
              <a:rPr lang="ko-KR" altLang="en-US" sz="1600" dirty="0"/>
              <a:t>사전 인터넷 투표 </a:t>
            </a:r>
            <a:r>
              <a:rPr lang="en-US" altLang="ko-KR" sz="1600" dirty="0"/>
              <a:t>+ </a:t>
            </a:r>
            <a:r>
              <a:rPr lang="ko-KR" altLang="en-US" sz="1600" dirty="0"/>
              <a:t>실시간 문자 투표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홍보 </a:t>
            </a:r>
            <a:r>
              <a:rPr lang="en-US" altLang="ko-KR" sz="1600" dirty="0"/>
              <a:t>: </a:t>
            </a:r>
            <a:r>
              <a:rPr lang="ko-KR" altLang="en-US" sz="1600" dirty="0"/>
              <a:t>투표 사이트인 </a:t>
            </a:r>
            <a:r>
              <a:rPr lang="en-US" altLang="ko-KR" sz="1600" dirty="0"/>
              <a:t>VONVON</a:t>
            </a:r>
            <a:r>
              <a:rPr lang="ko-KR" altLang="en-US" sz="1600" dirty="0"/>
              <a:t>과 연계한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마이돌</a:t>
            </a:r>
            <a:r>
              <a:rPr lang="ko-KR" altLang="en-US" sz="1600" dirty="0"/>
              <a:t> 뽑기</a:t>
            </a:r>
            <a:r>
              <a:rPr lang="en-US" altLang="ko-KR" sz="1600" dirty="0"/>
              <a:t>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2019</a:t>
            </a:r>
            <a:r>
              <a:rPr lang="ko-KR" altLang="en-US" sz="1600" dirty="0"/>
              <a:t>년 </a:t>
            </a:r>
            <a:r>
              <a:rPr lang="en-US" altLang="ko-KR" sz="1600" dirty="0"/>
              <a:t>10</a:t>
            </a:r>
            <a:r>
              <a:rPr lang="ko-KR" altLang="en-US" sz="1600" dirty="0"/>
              <a:t>월부터 확인된 조작 건으로 불법적인 청탁과 제작진의 부정행위가 존재함이 드러났다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AD7FE6-56CD-46B8-8C63-CC44C641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45" y="1733870"/>
            <a:ext cx="3973627" cy="33660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8E2360-FBAF-42D4-B187-8920C715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292" y="4341298"/>
            <a:ext cx="2620781" cy="758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D974A-4768-4AE8-A4F5-D0C9847FFC53}"/>
              </a:ext>
            </a:extLst>
          </p:cNvPr>
          <p:cNvSpPr txBox="1"/>
          <p:nvPr/>
        </p:nvSpPr>
        <p:spPr>
          <a:xfrm>
            <a:off x="5482381" y="900597"/>
            <a:ext cx="380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프로듀스 </a:t>
            </a:r>
            <a:r>
              <a:rPr lang="en-US" altLang="ko-KR" dirty="0"/>
              <a:t>101 (2016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15BDA-A5A9-4E8F-BFDC-6F0E659E2383}"/>
              </a:ext>
            </a:extLst>
          </p:cNvPr>
          <p:cNvSpPr txBox="1"/>
          <p:nvPr/>
        </p:nvSpPr>
        <p:spPr>
          <a:xfrm>
            <a:off x="11303493" y="6488668"/>
            <a:ext cx="102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7 / 20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274DC6-5930-4FAC-8D21-9C55978DD2B3}"/>
              </a:ext>
            </a:extLst>
          </p:cNvPr>
          <p:cNvSpPr txBox="1"/>
          <p:nvPr/>
        </p:nvSpPr>
        <p:spPr>
          <a:xfrm>
            <a:off x="405454" y="0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1. </a:t>
            </a:r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</p:spTree>
    <p:extLst>
      <p:ext uri="{BB962C8B-B14F-4D97-AF65-F5344CB8AC3E}">
        <p14:creationId xmlns:p14="http://schemas.microsoft.com/office/powerpoint/2010/main" val="145275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1D4FB0-2822-4384-9DFF-5995530A4EE1}"/>
              </a:ext>
            </a:extLst>
          </p:cNvPr>
          <p:cNvSpPr txBox="1"/>
          <p:nvPr/>
        </p:nvSpPr>
        <p:spPr>
          <a:xfrm>
            <a:off x="5254255" y="1486535"/>
            <a:ext cx="63209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투표 방식 </a:t>
            </a:r>
            <a:r>
              <a:rPr lang="en-US" altLang="ko-KR" sz="1600" dirty="0"/>
              <a:t>: </a:t>
            </a:r>
            <a:r>
              <a:rPr lang="ko-KR" altLang="en-US" sz="1600" dirty="0"/>
              <a:t>문자 투표</a:t>
            </a:r>
            <a:r>
              <a:rPr lang="en-US" altLang="ko-KR" sz="1600" dirty="0"/>
              <a:t>, </a:t>
            </a:r>
            <a:r>
              <a:rPr lang="ko-KR" altLang="en-US" sz="1600" dirty="0"/>
              <a:t>사전 인터넷 투표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2019</a:t>
            </a:r>
            <a:r>
              <a:rPr lang="ko-KR" altLang="en-US" sz="1600" dirty="0"/>
              <a:t>년 </a:t>
            </a:r>
            <a:r>
              <a:rPr lang="en-US" altLang="ko-KR" sz="1600" dirty="0"/>
              <a:t>10</a:t>
            </a:r>
            <a:r>
              <a:rPr lang="ko-KR" altLang="en-US" sz="1600" dirty="0"/>
              <a:t>월</a:t>
            </a:r>
            <a:r>
              <a:rPr lang="en-US" altLang="ko-KR" sz="1600" dirty="0"/>
              <a:t>. </a:t>
            </a:r>
            <a:r>
              <a:rPr lang="ko-KR" altLang="en-US" sz="1600" dirty="0"/>
              <a:t>조작 사건이 드러나면서 선발된 그룹 해체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68C26C-C8BC-47B0-9FE3-029D72C99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44" y="1733869"/>
            <a:ext cx="3973627" cy="3372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63B5C7-9162-4124-A56D-465A0E8DF505}"/>
              </a:ext>
            </a:extLst>
          </p:cNvPr>
          <p:cNvSpPr txBox="1"/>
          <p:nvPr/>
        </p:nvSpPr>
        <p:spPr>
          <a:xfrm>
            <a:off x="5482381" y="900597"/>
            <a:ext cx="380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프로듀스 </a:t>
            </a:r>
            <a:r>
              <a:rPr lang="en-US" altLang="ko-KR" dirty="0"/>
              <a:t>X 101 (2019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A0825A-DD49-483F-B13E-7B9BEB6CA7F6}"/>
              </a:ext>
            </a:extLst>
          </p:cNvPr>
          <p:cNvSpPr txBox="1"/>
          <p:nvPr/>
        </p:nvSpPr>
        <p:spPr>
          <a:xfrm>
            <a:off x="11303493" y="6488668"/>
            <a:ext cx="102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8 / 20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81A6-4E5D-4E18-957F-79A05B49D4DF}"/>
              </a:ext>
            </a:extLst>
          </p:cNvPr>
          <p:cNvSpPr txBox="1"/>
          <p:nvPr/>
        </p:nvSpPr>
        <p:spPr>
          <a:xfrm>
            <a:off x="405454" y="0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1. </a:t>
            </a:r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</p:spTree>
    <p:extLst>
      <p:ext uri="{BB962C8B-B14F-4D97-AF65-F5344CB8AC3E}">
        <p14:creationId xmlns:p14="http://schemas.microsoft.com/office/powerpoint/2010/main" val="285095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1D4FB0-2822-4384-9DFF-5995530A4EE1}"/>
              </a:ext>
            </a:extLst>
          </p:cNvPr>
          <p:cNvSpPr txBox="1"/>
          <p:nvPr/>
        </p:nvSpPr>
        <p:spPr>
          <a:xfrm>
            <a:off x="5237755" y="1455181"/>
            <a:ext cx="632090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투표 방식 </a:t>
            </a:r>
            <a:r>
              <a:rPr lang="en-US" altLang="ko-KR" sz="1600" dirty="0"/>
              <a:t>: </a:t>
            </a:r>
            <a:r>
              <a:rPr lang="ko-KR" altLang="en-US" sz="1600" dirty="0"/>
              <a:t>현장 투표 </a:t>
            </a:r>
            <a:r>
              <a:rPr lang="en-US" altLang="ko-KR" sz="1600" dirty="0"/>
              <a:t>+ </a:t>
            </a:r>
            <a:r>
              <a:rPr lang="ko-KR" altLang="en-US" sz="1600" dirty="0"/>
              <a:t>실시간 문자 투표 </a:t>
            </a:r>
            <a:endParaRPr lang="en-US" altLang="ko-KR" sz="1600" dirty="0"/>
          </a:p>
          <a:p>
            <a:pPr lvl="1"/>
            <a:r>
              <a:rPr lang="en-US" altLang="ko-KR" sz="1600" dirty="0"/>
              <a:t>(</a:t>
            </a:r>
            <a:r>
              <a:rPr lang="ko-KR" altLang="en-US" sz="1600" dirty="0"/>
              <a:t>관객 </a:t>
            </a:r>
            <a:r>
              <a:rPr lang="en-US" altLang="ko-KR" sz="1600" dirty="0"/>
              <a:t>70% + </a:t>
            </a:r>
            <a:r>
              <a:rPr lang="ko-KR" altLang="en-US" sz="1600" dirty="0"/>
              <a:t>스페셜 </a:t>
            </a:r>
            <a:r>
              <a:rPr lang="ko-KR" altLang="en-US" sz="1600" dirty="0" err="1"/>
              <a:t>평가단</a:t>
            </a:r>
            <a:r>
              <a:rPr lang="ko-KR" altLang="en-US" sz="1600" dirty="0"/>
              <a:t> </a:t>
            </a:r>
            <a:r>
              <a:rPr lang="en-US" altLang="ko-KR" sz="1600" dirty="0"/>
              <a:t>20% + </a:t>
            </a:r>
            <a:r>
              <a:rPr lang="ko-KR" altLang="en-US" sz="1600" dirty="0"/>
              <a:t>출연자 </a:t>
            </a:r>
            <a:r>
              <a:rPr lang="en-US" altLang="ko-KR" sz="1600" dirty="0"/>
              <a:t>10%)</a:t>
            </a:r>
          </a:p>
          <a:p>
            <a:pPr lvl="1"/>
            <a:r>
              <a:rPr lang="en-US" altLang="ko-KR" sz="1600" dirty="0"/>
              <a:t>※ </a:t>
            </a:r>
            <a:r>
              <a:rPr lang="ko-KR" altLang="en-US" sz="1600" dirty="0"/>
              <a:t>스페셜 </a:t>
            </a:r>
            <a:r>
              <a:rPr lang="ko-KR" altLang="en-US" sz="1600" dirty="0" err="1"/>
              <a:t>평가단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현 아이돌 연습생</a:t>
            </a:r>
            <a:r>
              <a:rPr lang="en-US" altLang="ko-KR" sz="1600" dirty="0"/>
              <a:t> + </a:t>
            </a:r>
            <a:r>
              <a:rPr lang="ko-KR" altLang="en-US" sz="1600" dirty="0"/>
              <a:t>경호원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70" dirty="0">
                <a:solidFill>
                  <a:srgbClr val="3C3E40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600" spc="-70" dirty="0">
                <a:solidFill>
                  <a:srgbClr val="3C3E4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프로듀스</a:t>
            </a:r>
            <a:r>
              <a:rPr lang="en-US" altLang="ko-KR" sz="1600" spc="-70" dirty="0">
                <a:solidFill>
                  <a:srgbClr val="3C3E4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X101'</a:t>
            </a:r>
            <a:r>
              <a:rPr lang="ko-KR" altLang="ko-KR" sz="1600" spc="-70" dirty="0">
                <a:solidFill>
                  <a:srgbClr val="3C3E4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 파이널 생방송 무대 직후 투표 조작 의혹에 휩싸인 뒤</a:t>
            </a:r>
            <a:r>
              <a:rPr lang="en-US" altLang="ko-KR" sz="1600" spc="-70" dirty="0">
                <a:solidFill>
                  <a:srgbClr val="3C3E4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spc="-70" dirty="0">
                <a:solidFill>
                  <a:srgbClr val="3C3E4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방영한 첫 </a:t>
            </a:r>
            <a:r>
              <a:rPr lang="en-US" altLang="ko-KR" sz="1600" spc="-70" dirty="0">
                <a:solidFill>
                  <a:srgbClr val="3C3E4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Mnet </a:t>
            </a:r>
            <a:r>
              <a:rPr lang="ko-KR" altLang="en-US" sz="1600" spc="-70" dirty="0">
                <a:solidFill>
                  <a:srgbClr val="3C3E4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오디션 프로그램</a:t>
            </a:r>
            <a:r>
              <a:rPr lang="en-US" altLang="ko-KR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1A04EC-2473-440C-9ED9-08A1B72AA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44" y="1755747"/>
            <a:ext cx="3703578" cy="33508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991D04-D659-4FB2-BC34-6BDA6DF199CB}"/>
              </a:ext>
            </a:extLst>
          </p:cNvPr>
          <p:cNvSpPr txBox="1"/>
          <p:nvPr/>
        </p:nvSpPr>
        <p:spPr>
          <a:xfrm>
            <a:off x="5482381" y="900597"/>
            <a:ext cx="380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컴백전쟁 </a:t>
            </a:r>
            <a:r>
              <a:rPr lang="en-US" altLang="ko-KR" dirty="0"/>
              <a:t>: </a:t>
            </a:r>
            <a:r>
              <a:rPr lang="ko-KR" altLang="en-US" dirty="0" err="1"/>
              <a:t>퀸덤</a:t>
            </a:r>
            <a:r>
              <a:rPr lang="ko-KR" altLang="en-US" dirty="0"/>
              <a:t> </a:t>
            </a:r>
            <a:r>
              <a:rPr lang="en-US" altLang="ko-KR" dirty="0"/>
              <a:t>(2019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83B5BA-017B-4BCF-8014-11C730150614}"/>
              </a:ext>
            </a:extLst>
          </p:cNvPr>
          <p:cNvSpPr txBox="1"/>
          <p:nvPr/>
        </p:nvSpPr>
        <p:spPr>
          <a:xfrm>
            <a:off x="9003145" y="6194941"/>
            <a:ext cx="3188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https://news.joins.com/article/23605978</a:t>
            </a:r>
            <a:endParaRPr lang="en-US" altLang="ko-KR" sz="1100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hlinkClick r:id="rId4"/>
            <a:extLst>
              <a:ext uri="{FF2B5EF4-FFF2-40B4-BE49-F238E27FC236}">
                <a16:creationId xmlns:a16="http://schemas.microsoft.com/office/drawing/2014/main" id="{5C29CD67-61A4-40A2-83E5-C36489AA5BEE}"/>
              </a:ext>
            </a:extLst>
          </p:cNvPr>
          <p:cNvSpPr txBox="1"/>
          <p:nvPr/>
        </p:nvSpPr>
        <p:spPr>
          <a:xfrm>
            <a:off x="8392674" y="6218971"/>
            <a:ext cx="992529" cy="2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참고자료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8E733A-1928-4203-9742-315FCB8592D4}"/>
              </a:ext>
            </a:extLst>
          </p:cNvPr>
          <p:cNvSpPr txBox="1"/>
          <p:nvPr/>
        </p:nvSpPr>
        <p:spPr>
          <a:xfrm>
            <a:off x="11303493" y="6488668"/>
            <a:ext cx="102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9 / 20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CD783-F3A6-4E1D-981E-19BE658F7B9A}"/>
              </a:ext>
            </a:extLst>
          </p:cNvPr>
          <p:cNvSpPr txBox="1"/>
          <p:nvPr/>
        </p:nvSpPr>
        <p:spPr>
          <a:xfrm>
            <a:off x="405454" y="0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1. </a:t>
            </a:r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</p:spTree>
    <p:extLst>
      <p:ext uri="{BB962C8B-B14F-4D97-AF65-F5344CB8AC3E}">
        <p14:creationId xmlns:p14="http://schemas.microsoft.com/office/powerpoint/2010/main" val="3454120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7924</TotalTime>
  <Words>823</Words>
  <Application>Microsoft Office PowerPoint</Application>
  <PresentationFormat>와이드스크린</PresentationFormat>
  <Paragraphs>174</Paragraphs>
  <Slides>20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Noto Sans CJK KR Medium</vt:lpstr>
      <vt:lpstr>NotoSansKR</vt:lpstr>
      <vt:lpstr>맑은 고딕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한국전자투표 조민희</dc:creator>
  <cp:lastModifiedBy>한국전자투표 김호수</cp:lastModifiedBy>
  <cp:revision>253</cp:revision>
  <dcterms:created xsi:type="dcterms:W3CDTF">2019-05-22T10:59:17Z</dcterms:created>
  <dcterms:modified xsi:type="dcterms:W3CDTF">2020-12-23T04:21:44Z</dcterms:modified>
</cp:coreProperties>
</file>